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63" r:id="rId3"/>
    <p:sldMasterId id="2147483666" r:id="rId4"/>
    <p:sldMasterId id="2147483669" r:id="rId5"/>
    <p:sldMasterId id="2147483672" r:id="rId6"/>
  </p:sldMasterIdLst>
  <p:notesMasterIdLst>
    <p:notesMasterId r:id="rId21"/>
  </p:notesMasterIdLst>
  <p:sldIdLst>
    <p:sldId id="256" r:id="rId7"/>
    <p:sldId id="368" r:id="rId8"/>
    <p:sldId id="397" r:id="rId9"/>
    <p:sldId id="398" r:id="rId10"/>
    <p:sldId id="399" r:id="rId11"/>
    <p:sldId id="407" r:id="rId12"/>
    <p:sldId id="401" r:id="rId13"/>
    <p:sldId id="402" r:id="rId14"/>
    <p:sldId id="400" r:id="rId15"/>
    <p:sldId id="404" r:id="rId16"/>
    <p:sldId id="405" r:id="rId17"/>
    <p:sldId id="408" r:id="rId18"/>
    <p:sldId id="406" r:id="rId19"/>
    <p:sldId id="409" r:id="rId20"/>
  </p:sldIdLst>
  <p:sldSz cx="9144000" cy="5143500" type="screen16x9"/>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3009">
          <p15:clr>
            <a:srgbClr val="A4A3A4"/>
          </p15:clr>
        </p15:guide>
        <p15:guide id="2" orient="horz" pos="1270">
          <p15:clr>
            <a:srgbClr val="A4A3A4"/>
          </p15:clr>
        </p15:guide>
        <p15:guide id="3" orient="horz" pos="924">
          <p15:clr>
            <a:srgbClr val="A4A3A4"/>
          </p15:clr>
        </p15:guide>
        <p15:guide id="4" orient="horz" pos="234">
          <p15:clr>
            <a:srgbClr val="A4A3A4"/>
          </p15:clr>
        </p15:guide>
        <p15:guide id="5" orient="horz" pos="608">
          <p15:clr>
            <a:srgbClr val="A4A3A4"/>
          </p15:clr>
        </p15:guide>
        <p15:guide id="6" orient="horz" pos="1049">
          <p15:clr>
            <a:srgbClr val="A4A3A4"/>
          </p15:clr>
        </p15:guide>
        <p15:guide id="7" pos="1193">
          <p15:clr>
            <a:srgbClr val="A4A3A4"/>
          </p15:clr>
        </p15:guide>
        <p15:guide id="8" pos="5541">
          <p15:clr>
            <a:srgbClr val="A4A3A4"/>
          </p15:clr>
        </p15:guide>
        <p15:guide id="9" pos="146">
          <p15:clr>
            <a:srgbClr val="A4A3A4"/>
          </p15:clr>
        </p15:guide>
        <p15:guide id="10" pos="3237">
          <p15:clr>
            <a:srgbClr val="A4A3A4"/>
          </p15:clr>
        </p15:guide>
        <p15:guide id="11" pos="350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006C87"/>
    <a:srgbClr val="0C4FA2"/>
    <a:srgbClr val="00AAE6"/>
    <a:srgbClr val="5D4F35"/>
    <a:srgbClr val="A82A2A"/>
    <a:srgbClr val="B40000"/>
    <a:srgbClr val="857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143" autoAdjust="0"/>
    <p:restoredTop sz="74188" autoAdjust="0"/>
  </p:normalViewPr>
  <p:slideViewPr>
    <p:cSldViewPr snapToGrid="0" snapToObjects="1">
      <p:cViewPr varScale="1">
        <p:scale>
          <a:sx n="98" d="100"/>
          <a:sy n="98" d="100"/>
        </p:scale>
        <p:origin x="-280" y="-96"/>
      </p:cViewPr>
      <p:guideLst>
        <p:guide orient="horz" pos="3009"/>
        <p:guide orient="horz" pos="1270"/>
        <p:guide orient="horz" pos="924"/>
        <p:guide orient="horz" pos="234"/>
        <p:guide orient="horz" pos="608"/>
        <p:guide orient="horz" pos="1049"/>
        <p:guide pos="1193"/>
        <p:guide pos="5541"/>
        <p:guide pos="146"/>
        <p:guide pos="3237"/>
        <p:guide pos="3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98" d="100"/>
          <a:sy n="98" d="100"/>
        </p:scale>
        <p:origin x="-3516"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FC22D5-D33C-42AC-B111-3CC5BEAD287F}" type="datetimeFigureOut">
              <a:rPr lang="el-GR"/>
              <a:pPr>
                <a:defRPr/>
              </a:pPr>
              <a:t>08/06/17</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EDEF43-D12D-4E4A-957D-9691B644A676}" type="slidenum">
              <a:rPr lang="el-GR"/>
              <a:pPr>
                <a:defRPr/>
              </a:pPr>
              <a:t>‹n.›</a:t>
            </a:fld>
            <a:endParaRPr lang="el-GR"/>
          </a:p>
        </p:txBody>
      </p:sp>
    </p:spTree>
    <p:extLst>
      <p:ext uri="{BB962C8B-B14F-4D97-AF65-F5344CB8AC3E}">
        <p14:creationId xmlns:p14="http://schemas.microsoft.com/office/powerpoint/2010/main" val="3146511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1" dirty="0" smtClean="0">
                <a:solidFill>
                  <a:srgbClr val="353535"/>
                </a:solidFill>
                <a:latin typeface="AppleSystemUIFontBold"/>
              </a:rPr>
              <a:t>presentation regarding the state of play of the implementation of ECLI within Italy. The presentation does not have to be very long, but could focus on an the progress in your implementation and the main challenges you have faced.</a:t>
            </a:r>
          </a:p>
          <a:p>
            <a:pPr eaLnBrk="1" hangingPunct="1">
              <a:spcBef>
                <a:spcPct val="0"/>
              </a:spcBef>
            </a:pPr>
            <a:endParaRPr lang="en-US" altLang="el-GR" sz="1200" b="1" dirty="0" smtClean="0">
              <a:solidFill>
                <a:srgbClr val="353535"/>
              </a:solidFill>
              <a:latin typeface="AppleSystemUIFontBold"/>
            </a:endParaRPr>
          </a:p>
          <a:p>
            <a:pPr eaLnBrk="1" hangingPunct="1">
              <a:spcBef>
                <a:spcPct val="0"/>
              </a:spcBef>
            </a:pPr>
            <a:endParaRPr lang="en-US" altLang="el-GR"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66FC3-CB6C-41FD-9118-A2D521584BB7}" type="slidenum">
              <a:rPr lang="el-GR" altLang="el-GR" smtClean="0"/>
              <a:pPr/>
              <a:t>1</a:t>
            </a:fld>
            <a:endParaRPr lang="el-GR" altLang="el-GR"/>
          </a:p>
        </p:txBody>
      </p:sp>
    </p:spTree>
    <p:extLst>
      <p:ext uri="{BB962C8B-B14F-4D97-AF65-F5344CB8AC3E}">
        <p14:creationId xmlns:p14="http://schemas.microsoft.com/office/powerpoint/2010/main" val="39051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10</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11</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12</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dirty="0"/>
              <a:t>Feel free to manage – design – arrange your content in one, two or more columns at the above two rectangular areas!</a:t>
            </a:r>
            <a:endParaRPr lang="el-GR" altLang="el-GR"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13</a:t>
            </a:fld>
            <a:endParaRPr lang="el-GR" altLang="el-GR">
              <a:solidFill>
                <a:prstClr val="black"/>
              </a:solidFill>
            </a:endParaRPr>
          </a:p>
        </p:txBody>
      </p:sp>
    </p:spTree>
    <p:extLst>
      <p:ext uri="{BB962C8B-B14F-4D97-AF65-F5344CB8AC3E}">
        <p14:creationId xmlns:p14="http://schemas.microsoft.com/office/powerpoint/2010/main" val="13747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altLang="el-G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A7DD06-A46E-46E6-B89A-4CCAE331AB2B}" type="slidenum">
              <a:rPr lang="el-GR" altLang="el-GR" smtClean="0">
                <a:solidFill>
                  <a:prstClr val="black"/>
                </a:solidFill>
              </a:rPr>
              <a:pPr/>
              <a:t>14</a:t>
            </a:fld>
            <a:endParaRPr lang="el-GR" altLang="el-GR">
              <a:solidFill>
                <a:prstClr val="black"/>
              </a:solidFill>
            </a:endParaRPr>
          </a:p>
        </p:txBody>
      </p:sp>
    </p:spTree>
    <p:extLst>
      <p:ext uri="{BB962C8B-B14F-4D97-AF65-F5344CB8AC3E}">
        <p14:creationId xmlns:p14="http://schemas.microsoft.com/office/powerpoint/2010/main" val="128647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2</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3</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4</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5</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6</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el-GR" baseline="0"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7</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8</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9</a:t>
            </a:fld>
            <a:endParaRPr lang="el-GR" altLang="el-GR">
              <a:solidFill>
                <a:prstClr val="black"/>
              </a:solidFill>
            </a:endParaRPr>
          </a:p>
        </p:txBody>
      </p:sp>
    </p:spTree>
    <p:extLst>
      <p:ext uri="{BB962C8B-B14F-4D97-AF65-F5344CB8AC3E}">
        <p14:creationId xmlns:p14="http://schemas.microsoft.com/office/powerpoint/2010/main" val="64870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3805E3A0-9124-45EC-8BCE-2501CE48D600}" type="slidenum">
              <a:rPr lang="en-US" altLang="el-GR"/>
              <a:pPr>
                <a:defRPr/>
              </a:pPr>
              <a:t>‹n.›</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774A9066-B142-47F8-A210-1DF74A029FBA}" type="slidenum">
              <a:rPr lang="en-US" altLang="el-GR"/>
              <a:pPr>
                <a:defRPr/>
              </a:pPr>
              <a:t>‹n.›</a:t>
            </a:fld>
            <a:endParaRPr lang="en-US"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1271304D-5272-43B6-A511-4BBD5A75E1EC}" type="slidenum">
              <a:rPr lang="en-US" altLang="el-GR"/>
              <a:pPr>
                <a:defRPr/>
              </a:pPr>
              <a:t>‹n.›</a:t>
            </a:fld>
            <a:endParaRPr lang="en-US"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a:t>
            </a:fld>
            <a:endParaRPr lang="nl-NL"/>
          </a:p>
        </p:txBody>
      </p:sp>
    </p:spTree>
    <p:extLst>
      <p:ext uri="{BB962C8B-B14F-4D97-AF65-F5344CB8AC3E}">
        <p14:creationId xmlns:p14="http://schemas.microsoft.com/office/powerpoint/2010/main" val="47070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a:t>
            </a:fld>
            <a:endParaRPr lang="nl-NL"/>
          </a:p>
        </p:txBody>
      </p:sp>
    </p:spTree>
    <p:extLst>
      <p:ext uri="{BB962C8B-B14F-4D97-AF65-F5344CB8AC3E}">
        <p14:creationId xmlns:p14="http://schemas.microsoft.com/office/powerpoint/2010/main" val="422985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a:t>
            </a:fld>
            <a:endParaRPr lang="en-US" altLang="el-GR"/>
          </a:p>
        </p:txBody>
      </p:sp>
    </p:spTree>
    <p:extLst>
      <p:ext uri="{BB962C8B-B14F-4D97-AF65-F5344CB8AC3E}">
        <p14:creationId xmlns:p14="http://schemas.microsoft.com/office/powerpoint/2010/main" val="102621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a:t>
            </a:fld>
            <a:endParaRPr lang="nl-NL"/>
          </a:p>
        </p:txBody>
      </p:sp>
    </p:spTree>
    <p:extLst>
      <p:ext uri="{BB962C8B-B14F-4D97-AF65-F5344CB8AC3E}">
        <p14:creationId xmlns:p14="http://schemas.microsoft.com/office/powerpoint/2010/main" val="105912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a:t>
            </a:fld>
            <a:endParaRPr lang="nl-NL"/>
          </a:p>
        </p:txBody>
      </p:sp>
    </p:spTree>
    <p:extLst>
      <p:ext uri="{BB962C8B-B14F-4D97-AF65-F5344CB8AC3E}">
        <p14:creationId xmlns:p14="http://schemas.microsoft.com/office/powerpoint/2010/main" val="234749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a:t>
            </a:fld>
            <a:endParaRPr lang="en-US" altLang="el-GR"/>
          </a:p>
        </p:txBody>
      </p:sp>
    </p:spTree>
    <p:extLst>
      <p:ext uri="{BB962C8B-B14F-4D97-AF65-F5344CB8AC3E}">
        <p14:creationId xmlns:p14="http://schemas.microsoft.com/office/powerpoint/2010/main" val="2900007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164971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D2782EA7-AA4F-4619-9FDC-1D55660DB7E1}" type="slidenum">
              <a:rPr lang="en-US" altLang="el-GR"/>
              <a:pPr>
                <a:defRPr/>
              </a:pPr>
              <a:t>‹n.›</a:t>
            </a:fld>
            <a:endParaRPr lang="en-US" alt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82EA7-AA4F-4619-9FDC-1D55660DB7E1}"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3149575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511FA-E27B-4473-9027-BA72DFC29B80}"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2781381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5B9DF2-23BF-40B9-A250-D7165DC20183}"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3996594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4259199-1FA6-4364-858F-3ED373646533}"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1106233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3D9981-CCDB-40A1-B487-353C61DC93D0}"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115816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FB57E3-403A-40BC-9DE9-C47F87ECDE85}"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1970621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B9D27-6A87-47D4-B2B0-717416F281BD}"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237379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F7ABB-AEAA-4CFA-8537-75817E02BD8B}"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4131822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05E3A0-9124-45EC-8BCE-2501CE48D600}"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733839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066-B142-47F8-A210-1DF74A029FBA}"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173983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A78511FA-E27B-4473-9027-BA72DFC29B80}" type="slidenum">
              <a:rPr lang="en-US" altLang="el-GR"/>
              <a:pPr>
                <a:defRPr/>
              </a:pPr>
              <a:t>‹n.›</a:t>
            </a:fld>
            <a:endParaRPr lang="en-US" alt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71304D-5272-43B6-A511-4BBD5A75E1EC}"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91956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105B9DF2-23BF-40B9-A250-D7165DC20183}" type="slidenum">
              <a:rPr lang="en-US" altLang="el-GR"/>
              <a:pPr>
                <a:defRPr/>
              </a:pPr>
              <a:t>‹n.›</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6"/>
          <p:cNvSpPr>
            <a:spLocks noGrp="1" noChangeArrowheads="1"/>
          </p:cNvSpPr>
          <p:nvPr>
            <p:ph type="sldNum" sz="quarter" idx="12"/>
          </p:nvPr>
        </p:nvSpPr>
        <p:spPr>
          <a:ln/>
        </p:spPr>
        <p:txBody>
          <a:bodyPr/>
          <a:lstStyle>
            <a:lvl1pPr>
              <a:defRPr/>
            </a:lvl1pPr>
          </a:lstStyle>
          <a:p>
            <a:pPr>
              <a:defRPr/>
            </a:pPr>
            <a:fld id="{44259199-1FA6-4364-858F-3ED373646533}" type="slidenum">
              <a:rPr lang="en-US" altLang="el-GR"/>
              <a:pPr>
                <a:defRPr/>
              </a:pPr>
              <a:t>‹n.›</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043D9981-CCDB-40A1-B487-353C61DC93D0}" type="slidenum">
              <a:rPr lang="en-US" altLang="el-GR"/>
              <a:pPr>
                <a:defRPr/>
              </a:pPr>
              <a:t>‹n.›</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4" name="Rectangle 6"/>
          <p:cNvSpPr>
            <a:spLocks noGrp="1" noChangeArrowheads="1"/>
          </p:cNvSpPr>
          <p:nvPr>
            <p:ph type="sldNum" sz="quarter" idx="12"/>
          </p:nvPr>
        </p:nvSpPr>
        <p:spPr>
          <a:ln/>
        </p:spPr>
        <p:txBody>
          <a:bodyPr/>
          <a:lstStyle>
            <a:lvl1pPr>
              <a:defRPr/>
            </a:lvl1pPr>
          </a:lstStyle>
          <a:p>
            <a:pPr>
              <a:defRPr/>
            </a:pPr>
            <a:fld id="{14FB57E3-403A-40BC-9DE9-C47F87ECDE85}" type="slidenum">
              <a:rPr lang="en-US" altLang="el-GR"/>
              <a:pPr>
                <a:defRPr/>
              </a:pPr>
              <a:t>‹n.›</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A63B9D27-6A87-47D4-B2B0-717416F281BD}" type="slidenum">
              <a:rPr lang="en-US" altLang="el-GR"/>
              <a:pPr>
                <a:defRPr/>
              </a:pPr>
              <a:t>‹n.›</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47DF7ABB-AEAA-4CFA-8537-75817E02BD8B}" type="slidenum">
              <a:rPr lang="en-US" altLang="el-GR"/>
              <a:pPr>
                <a:defRPr/>
              </a:pPr>
              <a:t>‹n.›</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 Id="rId3"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2.emf"/><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 Id="rId3"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2.em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theme" Target="../theme/theme6.xml"/><Relationship Id="rId14" Type="http://schemas.openxmlformats.org/officeDocument/2006/relationships/image" Target="../media/image1.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ltLang="el-G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l-G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88965682-E811-444F-AB67-C9454BF66FF6}" type="slidenum">
              <a:rPr lang="en-US" altLang="el-GR"/>
              <a:pPr>
                <a:defRPr/>
              </a:pPr>
              <a:t>‹n.›</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486212706"/>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606006548"/>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3269308776"/>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255593911"/>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ltLang="el-GR">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l-GR">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88965682-E811-444F-AB67-C9454BF66FF6}" type="slidenum">
              <a:rPr lang="en-US" altLang="el-GR">
                <a:solidFill>
                  <a:srgbClr val="000000"/>
                </a:solidFill>
              </a:rPr>
              <a:pPr>
                <a:defRPr/>
              </a:pPr>
              <a:t>‹n.›</a:t>
            </a:fld>
            <a:endParaRPr lang="en-US" altLang="el-GR">
              <a:solidFill>
                <a:srgbClr val="000000"/>
              </a:solidFill>
            </a:endParaRPr>
          </a:p>
        </p:txBody>
      </p:sp>
    </p:spTree>
    <p:extLst>
      <p:ext uri="{BB962C8B-B14F-4D97-AF65-F5344CB8AC3E}">
        <p14:creationId xmlns:p14="http://schemas.microsoft.com/office/powerpoint/2010/main" val="2670657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g"/><Relationship Id="rId9" Type="http://schemas.openxmlformats.org/officeDocument/2006/relationships/image" Target="../media/image20.jpg"/><Relationship Id="rId10" Type="http://schemas.openxmlformats.org/officeDocument/2006/relationships/image" Target="../media/image21.png"/><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p:cNvPicPr>
            <a:picLocks noChangeAspect="1"/>
          </p:cNvPicPr>
          <p:nvPr/>
        </p:nvPicPr>
        <p:blipFill>
          <a:blip r:embed="rId3" cstate="print"/>
          <a:srcRect/>
          <a:stretch>
            <a:fillRect/>
          </a:stretch>
        </p:blipFill>
        <p:spPr bwMode="auto">
          <a:xfrm>
            <a:off x="-36513" y="-34925"/>
            <a:ext cx="9236076" cy="5199063"/>
          </a:xfrm>
          <a:prstGeom prst="rect">
            <a:avLst/>
          </a:prstGeom>
          <a:noFill/>
          <a:ln w="9525">
            <a:noFill/>
            <a:miter lim="800000"/>
            <a:headEnd/>
            <a:tailEnd/>
          </a:ln>
        </p:spPr>
      </p:pic>
      <p:sp>
        <p:nvSpPr>
          <p:cNvPr id="2051" name="AutoShape 16"/>
          <p:cNvSpPr>
            <a:spLocks noChangeAspect="1" noChangeArrowheads="1" noTextEdit="1"/>
          </p:cNvSpPr>
          <p:nvPr/>
        </p:nvSpPr>
        <p:spPr bwMode="auto">
          <a:xfrm>
            <a:off x="619125" y="287338"/>
            <a:ext cx="1022350" cy="1241425"/>
          </a:xfrm>
          <a:prstGeom prst="rect">
            <a:avLst/>
          </a:prstGeom>
          <a:noFill/>
          <a:ln w="9525">
            <a:noFill/>
            <a:miter lim="800000"/>
            <a:headEnd/>
            <a:tailEnd/>
          </a:ln>
        </p:spPr>
        <p:txBody>
          <a:bodyPr/>
          <a:lstStyle/>
          <a:p>
            <a:endParaRPr lang="en-US"/>
          </a:p>
        </p:txBody>
      </p:sp>
      <p:grpSp>
        <p:nvGrpSpPr>
          <p:cNvPr id="2" name="Group 1"/>
          <p:cNvGrpSpPr>
            <a:grpSpLocks/>
          </p:cNvGrpSpPr>
          <p:nvPr/>
        </p:nvGrpSpPr>
        <p:grpSpPr bwMode="auto">
          <a:xfrm>
            <a:off x="3413125" y="462922"/>
            <a:ext cx="5730875" cy="1883403"/>
            <a:chOff x="2862263" y="461786"/>
            <a:chExt cx="5730875" cy="1884539"/>
          </a:xfrm>
        </p:grpSpPr>
        <p:sp>
          <p:nvSpPr>
            <p:cNvPr id="2057" name="Titel 1"/>
            <p:cNvSpPr>
              <a:spLocks/>
            </p:cNvSpPr>
            <p:nvPr/>
          </p:nvSpPr>
          <p:spPr bwMode="auto">
            <a:xfrm>
              <a:off x="2862263" y="461786"/>
              <a:ext cx="5730875" cy="1586005"/>
            </a:xfrm>
            <a:prstGeom prst="rect">
              <a:avLst/>
            </a:prstGeom>
            <a:noFill/>
            <a:ln w="9525">
              <a:noFill/>
              <a:miter lim="800000"/>
              <a:headEnd/>
              <a:tailEnd/>
            </a:ln>
          </p:spPr>
          <p:txBody>
            <a:bodyPr wrap="square" lIns="0" tIns="0" rIns="0" bIns="0">
              <a:spAutoFit/>
            </a:bodyPr>
            <a:lstStyle/>
            <a:p>
              <a:pPr algn="l">
                <a:lnSpc>
                  <a:spcPct val="85000"/>
                </a:lnSpc>
              </a:pPr>
              <a:r>
                <a:rPr lang="en-US" altLang="el-GR" sz="4000" b="1" noProof="1" smtClean="0">
                  <a:solidFill>
                    <a:srgbClr val="006C87"/>
                  </a:solidFill>
                  <a:latin typeface="Roboto Bk" pitchFamily="2" charset="0"/>
                  <a:ea typeface="Roboto Bk" pitchFamily="2" charset="0"/>
                  <a:cs typeface="Roboto" pitchFamily="2" charset="0"/>
                </a:rPr>
                <a:t>ECLI implementation in </a:t>
              </a:r>
            </a:p>
            <a:p>
              <a:pPr algn="l">
                <a:lnSpc>
                  <a:spcPct val="85000"/>
                </a:lnSpc>
              </a:pPr>
              <a:r>
                <a:rPr lang="en-US" altLang="el-GR" sz="4000" b="1" noProof="1" smtClean="0">
                  <a:solidFill>
                    <a:srgbClr val="006C87"/>
                  </a:solidFill>
                  <a:latin typeface="Roboto Bk" pitchFamily="2" charset="0"/>
                  <a:ea typeface="Roboto Bk" pitchFamily="2" charset="0"/>
                  <a:cs typeface="Roboto" pitchFamily="2" charset="0"/>
                </a:rPr>
                <a:t>ITALY </a:t>
              </a:r>
            </a:p>
            <a:p>
              <a:pPr algn="l">
                <a:lnSpc>
                  <a:spcPct val="85000"/>
                </a:lnSpc>
              </a:pPr>
              <a:r>
                <a:rPr lang="it-IT" altLang="el-GR" sz="4000" b="1" noProof="1" smtClean="0">
                  <a:solidFill>
                    <a:srgbClr val="006C87"/>
                  </a:solidFill>
                  <a:latin typeface="Roboto Bk" pitchFamily="2" charset="0"/>
                  <a:ea typeface="Roboto Bk" pitchFamily="2" charset="0"/>
                  <a:cs typeface="Roboto" pitchFamily="2" charset="0"/>
                </a:rPr>
                <a:t>S</a:t>
              </a:r>
              <a:r>
                <a:rPr lang="en-US" altLang="el-GR" sz="4000" b="1" noProof="1" smtClean="0">
                  <a:solidFill>
                    <a:srgbClr val="006C87"/>
                  </a:solidFill>
                  <a:latin typeface="Roboto Bk" pitchFamily="2" charset="0"/>
                  <a:ea typeface="Roboto Bk" pitchFamily="2" charset="0"/>
                  <a:cs typeface="Roboto" pitchFamily="2" charset="0"/>
                </a:rPr>
                <a:t>tate of play </a:t>
              </a:r>
              <a:endParaRPr lang="en-US" altLang="el-GR" sz="4000" b="1" noProof="1">
                <a:solidFill>
                  <a:srgbClr val="006C87"/>
                </a:solidFill>
                <a:latin typeface="Roboto Bk" pitchFamily="2" charset="0"/>
                <a:ea typeface="Roboto Bk" pitchFamily="2" charset="0"/>
                <a:cs typeface="Roboto" pitchFamily="2" charset="0"/>
              </a:endParaRPr>
            </a:p>
          </p:txBody>
        </p:sp>
        <p:sp>
          <p:nvSpPr>
            <p:cNvPr id="2058" name="Untertitel 2"/>
            <p:cNvSpPr>
              <a:spLocks/>
            </p:cNvSpPr>
            <p:nvPr/>
          </p:nvSpPr>
          <p:spPr bwMode="auto">
            <a:xfrm>
              <a:off x="2862263" y="2135584"/>
              <a:ext cx="4805362" cy="210741"/>
            </a:xfrm>
            <a:prstGeom prst="rect">
              <a:avLst/>
            </a:prstGeom>
            <a:noFill/>
            <a:ln w="9525">
              <a:noFill/>
              <a:miter lim="800000"/>
              <a:headEnd/>
              <a:tailEnd/>
            </a:ln>
          </p:spPr>
          <p:txBody>
            <a:bodyPr lIns="0" tIns="0" rIns="0" bIns="0"/>
            <a:lstStyle/>
            <a:p>
              <a:pPr algn="l">
                <a:lnSpc>
                  <a:spcPct val="75000"/>
                </a:lnSpc>
                <a:spcBef>
                  <a:spcPct val="20000"/>
                </a:spcBef>
              </a:pPr>
              <a:r>
                <a:rPr lang="en-US" altLang="el-GR" sz="1500" noProof="1" smtClean="0">
                  <a:solidFill>
                    <a:srgbClr val="006C87"/>
                  </a:solidFill>
                  <a:latin typeface="Roboto" pitchFamily="2" charset="0"/>
                  <a:ea typeface="Roboto" pitchFamily="2" charset="0"/>
                  <a:cs typeface="Roboto" pitchFamily="2" charset="0"/>
                </a:rPr>
                <a:t>ECLI Conference      Athens  </a:t>
              </a:r>
              <a:r>
                <a:rPr lang="en-US" altLang="el-GR" sz="1500" noProof="1">
                  <a:solidFill>
                    <a:srgbClr val="006C87"/>
                  </a:solidFill>
                  <a:latin typeface="Roboto" pitchFamily="2" charset="0"/>
                  <a:ea typeface="Roboto" pitchFamily="2" charset="0"/>
                  <a:cs typeface="Roboto" pitchFamily="2" charset="0"/>
                </a:rPr>
                <a:t>|  </a:t>
              </a:r>
              <a:r>
                <a:rPr lang="en-US" altLang="el-GR" sz="1500" noProof="1" smtClean="0">
                  <a:solidFill>
                    <a:srgbClr val="006C87"/>
                  </a:solidFill>
                  <a:latin typeface="Roboto" pitchFamily="2" charset="0"/>
                  <a:ea typeface="Roboto" pitchFamily="2" charset="0"/>
                  <a:cs typeface="Roboto" pitchFamily="2" charset="0"/>
                </a:rPr>
                <a:t>8-9 June</a:t>
              </a:r>
              <a:r>
                <a:rPr lang="en-US" altLang="el-GR" sz="1500" noProof="1">
                  <a:solidFill>
                    <a:srgbClr val="006C87"/>
                  </a:solidFill>
                  <a:latin typeface="Roboto" pitchFamily="2" charset="0"/>
                  <a:ea typeface="Roboto" pitchFamily="2" charset="0"/>
                  <a:cs typeface="Roboto" pitchFamily="2" charset="0"/>
                </a:rPr>
                <a:t> </a:t>
              </a:r>
              <a:r>
                <a:rPr lang="en-US" altLang="el-GR" sz="1500" noProof="1" smtClean="0">
                  <a:solidFill>
                    <a:srgbClr val="006C87"/>
                  </a:solidFill>
                  <a:latin typeface="Roboto" pitchFamily="2" charset="0"/>
                  <a:ea typeface="Roboto" pitchFamily="2" charset="0"/>
                  <a:cs typeface="Roboto" pitchFamily="2" charset="0"/>
                </a:rPr>
                <a:t>2017   </a:t>
              </a:r>
              <a:endParaRPr lang="en-US" altLang="el-GR" sz="1500" noProof="1">
                <a:solidFill>
                  <a:srgbClr val="006C87"/>
                </a:solidFill>
                <a:latin typeface="Roboto" pitchFamily="2" charset="0"/>
                <a:ea typeface="Roboto" pitchFamily="2" charset="0"/>
                <a:cs typeface="Roboto" pitchFamily="2" charset="0"/>
              </a:endParaRPr>
            </a:p>
          </p:txBody>
        </p:sp>
      </p:grpSp>
      <p:pic>
        <p:nvPicPr>
          <p:cNvPr id="205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2054" name="Group 11"/>
          <p:cNvGrpSpPr>
            <a:grpSpLocks/>
          </p:cNvGrpSpPr>
          <p:nvPr/>
        </p:nvGrpSpPr>
        <p:grpSpPr bwMode="auto">
          <a:xfrm>
            <a:off x="6002338" y="4291013"/>
            <a:ext cx="2794000" cy="520700"/>
            <a:chOff x="5924915" y="1445722"/>
            <a:chExt cx="3177237" cy="590169"/>
          </a:xfrm>
        </p:grpSpPr>
        <p:pic>
          <p:nvPicPr>
            <p:cNvPr id="3"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17"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the European Union </a:t>
              </a:r>
              <a:endParaRPr lang="en-US" altLang="el-GR" sz="1100" noProof="1">
                <a:solidFill>
                  <a:srgbClr val="006C87"/>
                </a:solidFill>
                <a:latin typeface="+mj-lt"/>
                <a:ea typeface="Roboto" pitchFamily="2" charset="0"/>
                <a:cs typeface="Roboto" pitchFamily="2" charset="0"/>
              </a:endParaRPr>
            </a:p>
          </p:txBody>
        </p:sp>
      </p:grpSp>
      <p:sp>
        <p:nvSpPr>
          <p:cNvPr id="12" name="Untertitel 2"/>
          <p:cNvSpPr>
            <a:spLocks/>
          </p:cNvSpPr>
          <p:nvPr/>
        </p:nvSpPr>
        <p:spPr bwMode="auto">
          <a:xfrm>
            <a:off x="385763" y="2919046"/>
            <a:ext cx="3154778" cy="2053883"/>
          </a:xfrm>
          <a:prstGeom prst="rect">
            <a:avLst/>
          </a:prstGeom>
          <a:noFill/>
          <a:ln w="9525">
            <a:noFill/>
            <a:miter lim="800000"/>
            <a:headEnd/>
            <a:tailEnd/>
          </a:ln>
        </p:spPr>
        <p:txBody>
          <a:bodyPr lIns="0" tIns="0" rIns="0" bIns="0"/>
          <a:lstStyle/>
          <a:p>
            <a:pPr algn="l">
              <a:spcBef>
                <a:spcPct val="20000"/>
              </a:spcBef>
            </a:pPr>
            <a:r>
              <a:rPr lang="en-US" altLang="el-GR" sz="1200" b="1" u="sng" noProof="1" smtClean="0">
                <a:solidFill>
                  <a:srgbClr val="006C87"/>
                </a:solidFill>
                <a:latin typeface="Roboto" pitchFamily="2" charset="0"/>
                <a:ea typeface="Roboto" pitchFamily="2" charset="0"/>
                <a:cs typeface="Roboto" pitchFamily="2" charset="0"/>
              </a:rPr>
              <a:t>Tommaso Agnoloni</a:t>
            </a:r>
            <a:endParaRPr lang="en-US" altLang="el-GR" sz="1200" b="1" u="sng" noProof="1">
              <a:solidFill>
                <a:srgbClr val="006C87"/>
              </a:solidFill>
              <a:latin typeface="Roboto" pitchFamily="2" charset="0"/>
              <a:ea typeface="Roboto" pitchFamily="2" charset="0"/>
              <a:cs typeface="Roboto" pitchFamily="2" charset="0"/>
            </a:endParaRPr>
          </a:p>
          <a:p>
            <a:pPr algn="l">
              <a:spcBef>
                <a:spcPct val="20000"/>
              </a:spcBef>
            </a:pPr>
            <a:r>
              <a:rPr lang="en-US" altLang="el-GR" sz="1200" b="1" noProof="1" smtClean="0">
                <a:solidFill>
                  <a:srgbClr val="006C87"/>
                </a:solidFill>
                <a:latin typeface="Roboto" pitchFamily="2" charset="0"/>
                <a:ea typeface="Roboto" pitchFamily="2" charset="0"/>
                <a:cs typeface="Roboto" pitchFamily="2" charset="0"/>
              </a:rPr>
              <a:t>Ginevra Peruginelli</a:t>
            </a:r>
          </a:p>
          <a:p>
            <a:pPr algn="l">
              <a:spcBef>
                <a:spcPct val="20000"/>
              </a:spcBef>
            </a:pPr>
            <a:r>
              <a:rPr lang="en-US" altLang="el-GR" sz="1200" b="1" noProof="1" smtClean="0">
                <a:solidFill>
                  <a:srgbClr val="006C87"/>
                </a:solidFill>
                <a:latin typeface="Roboto" pitchFamily="2" charset="0"/>
                <a:ea typeface="Roboto" pitchFamily="2" charset="0"/>
                <a:cs typeface="Roboto" pitchFamily="2" charset="0"/>
              </a:rPr>
              <a:t>Lorenzo Bacci</a:t>
            </a:r>
            <a:endParaRPr lang="en-US" altLang="el-GR" sz="1200" b="1" noProof="1">
              <a:solidFill>
                <a:srgbClr val="006C87"/>
              </a:solidFill>
              <a:latin typeface="Roboto" pitchFamily="2" charset="0"/>
              <a:ea typeface="Roboto" pitchFamily="2" charset="0"/>
              <a:cs typeface="Roboto" pitchFamily="2" charset="0"/>
            </a:endParaRPr>
          </a:p>
          <a:p>
            <a:pPr algn="l">
              <a:spcBef>
                <a:spcPct val="20000"/>
              </a:spcBef>
            </a:pPr>
            <a:r>
              <a:rPr lang="en-US" altLang="el-GR" sz="1050" i="1" noProof="1">
                <a:solidFill>
                  <a:srgbClr val="006C87"/>
                </a:solidFill>
                <a:latin typeface="Roboto" pitchFamily="2" charset="0"/>
                <a:ea typeface="Roboto" pitchFamily="2" charset="0"/>
                <a:cs typeface="Roboto" pitchFamily="2" charset="0"/>
              </a:rPr>
              <a:t> </a:t>
            </a:r>
          </a:p>
          <a:p>
            <a:pPr algn="l">
              <a:spcBef>
                <a:spcPct val="20000"/>
              </a:spcBef>
            </a:pP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r>
              <a:rPr lang="en-US" altLang="el-GR" sz="1050" i="1" noProof="1" smtClean="0">
                <a:solidFill>
                  <a:srgbClr val="006C87"/>
                </a:solidFill>
                <a:latin typeface="Roboto" pitchFamily="2" charset="0"/>
                <a:ea typeface="Roboto" pitchFamily="2" charset="0"/>
                <a:cs typeface="Roboto" pitchFamily="2" charset="0"/>
              </a:rPr>
              <a:t>Coordinator BO</a:t>
            </a:r>
            <a:r>
              <a:rPr lang="en-US" altLang="el-GR" sz="1050" i="1" noProof="1">
                <a:solidFill>
                  <a:srgbClr val="006C87"/>
                </a:solidFill>
                <a:latin typeface="Roboto" pitchFamily="2" charset="0"/>
                <a:ea typeface="Roboto" pitchFamily="2" charset="0"/>
                <a:cs typeface="Roboto" pitchFamily="2" charset="0"/>
              </a:rPr>
              <a:t>-</a:t>
            </a:r>
            <a:r>
              <a:rPr lang="en-US" altLang="el-GR" sz="1050" i="1" noProof="1" smtClean="0">
                <a:solidFill>
                  <a:srgbClr val="006C87"/>
                </a:solidFill>
                <a:latin typeface="Roboto" pitchFamily="2" charset="0"/>
                <a:ea typeface="Roboto" pitchFamily="2" charset="0"/>
                <a:cs typeface="Roboto" pitchFamily="2" charset="0"/>
              </a:rPr>
              <a:t>ECLI WS1 - Italy</a:t>
            </a: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r>
              <a:rPr lang="en-US" altLang="el-GR" sz="1050" noProof="1" smtClean="0">
                <a:solidFill>
                  <a:srgbClr val="006C87"/>
                </a:solidFill>
                <a:latin typeface="Roboto" pitchFamily="2" charset="0"/>
                <a:ea typeface="Roboto" pitchFamily="2" charset="0"/>
                <a:cs typeface="Roboto" pitchFamily="2" charset="0"/>
              </a:rPr>
              <a:t>agnoloni@ittig.cnr.it</a:t>
            </a:r>
            <a:endParaRPr lang="en-US" altLang="el-GR" sz="1050" noProof="1">
              <a:solidFill>
                <a:srgbClr val="006C87"/>
              </a:solidFill>
              <a:latin typeface="Roboto" pitchFamily="2" charset="0"/>
              <a:ea typeface="Roboto" pitchFamily="2" charset="0"/>
              <a:cs typeface="Roboto"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left)">
                                      <p:cBhvr>
                                        <p:cTn id="7" dur="2000"/>
                                        <p:tgtEl>
                                          <p:spTgt spid="2055"/>
                                        </p:tgtEl>
                                      </p:cBhvr>
                                    </p:animEffect>
                                  </p:childTnLst>
                                </p:cTn>
                              </p:par>
                            </p:childTnLst>
                          </p:cTn>
                        </p:par>
                        <p:par>
                          <p:cTn id="8" fill="hold" nodeType="afterGroup">
                            <p:stCondLst>
                              <p:cond delay="20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pic>
        <p:nvPicPr>
          <p:cNvPr id="3" name="Immagine 2" descr="CON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289" y="202302"/>
            <a:ext cx="6804059" cy="4729937"/>
          </a:xfrm>
          <a:prstGeom prst="rect">
            <a:avLst/>
          </a:prstGeom>
        </p:spPr>
      </p:pic>
      <p:pic>
        <p:nvPicPr>
          <p:cNvPr id="4" name="Immagine 3" descr="CONT-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289" y="202301"/>
            <a:ext cx="7030181" cy="4717361"/>
          </a:xfrm>
          <a:prstGeom prst="rect">
            <a:avLst/>
          </a:prstGeom>
        </p:spPr>
      </p:pic>
    </p:spTree>
    <p:extLst>
      <p:ext uri="{BB962C8B-B14F-4D97-AF65-F5344CB8AC3E}">
        <p14:creationId xmlns:p14="http://schemas.microsoft.com/office/powerpoint/2010/main" val="27521008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pic>
        <p:nvPicPr>
          <p:cNvPr id="5" name="Immagine 4" descr="CONT-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250" y="234292"/>
            <a:ext cx="7273429" cy="4673826"/>
          </a:xfrm>
          <a:prstGeom prst="rect">
            <a:avLst/>
          </a:prstGeom>
        </p:spPr>
      </p:pic>
      <p:pic>
        <p:nvPicPr>
          <p:cNvPr id="7" name="Immagine 6" descr="CONT-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869" y="1325634"/>
            <a:ext cx="2806867" cy="653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081831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latin typeface="Arial"/>
            </a:endParaRPr>
          </a:p>
        </p:txBody>
      </p:sp>
      <p:grpSp>
        <p:nvGrpSpPr>
          <p:cNvPr id="2" name="Group 25"/>
          <p:cNvGrpSpPr>
            <a:grpSpLocks/>
          </p:cNvGrpSpPr>
          <p:nvPr/>
        </p:nvGrpSpPr>
        <p:grpSpPr bwMode="auto">
          <a:xfrm>
            <a:off x="2120900" y="346075"/>
            <a:ext cx="5626100" cy="652567"/>
            <a:chOff x="3275" y="147"/>
            <a:chExt cx="2383" cy="547"/>
          </a:xfrm>
        </p:grpSpPr>
        <p:sp>
          <p:nvSpPr>
            <p:cNvPr id="3082" name="Titel 1"/>
            <p:cNvSpPr>
              <a:spLocks/>
            </p:cNvSpPr>
            <p:nvPr/>
          </p:nvSpPr>
          <p:spPr bwMode="auto">
            <a:xfrm>
              <a:off x="3275" y="147"/>
              <a:ext cx="2353" cy="316"/>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Consiglio di Stato  (CDS)</a:t>
              </a:r>
              <a:endParaRPr lang="en-US" altLang="el-GR" sz="2800" b="1" noProof="1">
                <a:solidFill>
                  <a:srgbClr val="4C82AD"/>
                </a:solidFill>
                <a:latin typeface="Roboto" pitchFamily="2" charset="0"/>
                <a:ea typeface="Roboto" pitchFamily="2" charset="0"/>
                <a:cs typeface="Roboto" pitchFamily="2" charset="0"/>
              </a:endParaRPr>
            </a:p>
          </p:txBody>
        </p:sp>
        <p:sp>
          <p:nvSpPr>
            <p:cNvPr id="3083" name="Untertitel 2"/>
            <p:cNvSpPr>
              <a:spLocks/>
            </p:cNvSpPr>
            <p:nvPr/>
          </p:nvSpPr>
          <p:spPr bwMode="auto">
            <a:xfrm>
              <a:off x="3276" y="503"/>
              <a:ext cx="2382" cy="191"/>
            </a:xfrm>
            <a:prstGeom prst="rect">
              <a:avLst/>
            </a:prstGeom>
            <a:noFill/>
            <a:ln w="9525">
              <a:noFill/>
              <a:miter lim="800000"/>
              <a:headEnd/>
              <a:tailEnd/>
            </a:ln>
          </p:spPr>
          <p:txBody>
            <a:bodyPr lIns="0" tIns="0" rIns="0" bIns="0"/>
            <a:lstStyle/>
            <a:p>
              <a:pPr algn="l">
                <a:lnSpc>
                  <a:spcPct val="75000"/>
                </a:lnSpc>
                <a:spcBef>
                  <a:spcPct val="20000"/>
                </a:spcBef>
              </a:pPr>
              <a:r>
                <a:rPr lang="it-IT" altLang="el-GR" sz="1600" noProof="1" smtClean="0">
                  <a:solidFill>
                    <a:srgbClr val="4C82AD"/>
                  </a:solidFill>
                  <a:latin typeface="Roboto" pitchFamily="2" charset="0"/>
                  <a:ea typeface="Roboto" pitchFamily="2" charset="0"/>
                  <a:cs typeface="Roboto" pitchFamily="2" charset="0"/>
                </a:rPr>
                <a:t>Council of State (and Regional Administrative Tribunals)</a:t>
              </a:r>
              <a:endParaRPr lang="en-US" altLang="el-GR" sz="1600" noProof="1">
                <a:solidFill>
                  <a:srgbClr val="4C82AD"/>
                </a:solidFill>
                <a:latin typeface="Roboto" pitchFamily="2" charset="0"/>
                <a:ea typeface="Roboto" pitchFamily="2" charset="0"/>
                <a:cs typeface="Roboto" pitchFamily="2" charset="0"/>
              </a:endParaRPr>
            </a:p>
          </p:txBody>
        </p:sp>
      </p:grpSp>
      <p:sp>
        <p:nvSpPr>
          <p:cNvPr id="3077" name="Titel 1"/>
          <p:cNvSpPr>
            <a:spLocks/>
          </p:cNvSpPr>
          <p:nvPr/>
        </p:nvSpPr>
        <p:spPr bwMode="auto">
          <a:xfrm>
            <a:off x="1788066" y="1317768"/>
            <a:ext cx="7245350" cy="4742068"/>
          </a:xfrm>
          <a:prstGeom prst="rect">
            <a:avLst/>
          </a:prstGeom>
          <a:noFill/>
          <a:ln w="9525">
            <a:noFill/>
            <a:miter lim="800000"/>
            <a:headEnd/>
            <a:tailEnd/>
          </a:ln>
        </p:spPr>
        <p:txBody>
          <a:bodyPr wrap="square" lIns="0" tIns="0" rIns="0" bIns="0">
            <a:spAutoFit/>
          </a:bodyPr>
          <a:lstStyle/>
          <a:p>
            <a:pPr marL="457200" indent="-457200" algn="l">
              <a:lnSpc>
                <a:spcPct val="85000"/>
              </a:lnSpc>
              <a:buFont typeface="Arial"/>
              <a:buChar char="•"/>
            </a:pPr>
            <a:r>
              <a:rPr lang="it-IT" altLang="el-GR" sz="1600" b="1" dirty="0" smtClean="0">
                <a:solidFill>
                  <a:srgbClr val="4C82AD"/>
                </a:solidFill>
                <a:latin typeface="Roboto" pitchFamily="2" charset="0"/>
                <a:ea typeface="Roboto" pitchFamily="2" charset="0"/>
                <a:cs typeface="Roboto" pitchFamily="2" charset="0"/>
              </a:rPr>
              <a:t>Under </a:t>
            </a:r>
            <a:r>
              <a:rPr lang="it-IT" altLang="el-GR" sz="1600" b="1" dirty="0" err="1" smtClean="0">
                <a:solidFill>
                  <a:srgbClr val="4C82AD"/>
                </a:solidFill>
                <a:latin typeface="Roboto" pitchFamily="2" charset="0"/>
                <a:ea typeface="Roboto" pitchFamily="2" charset="0"/>
                <a:cs typeface="Roboto" pitchFamily="2" charset="0"/>
              </a:rPr>
              <a:t>development</a:t>
            </a:r>
            <a:r>
              <a:rPr lang="it-IT" altLang="el-GR" sz="1600" b="1" dirty="0" smtClean="0">
                <a:solidFill>
                  <a:srgbClr val="4C82AD"/>
                </a:solidFill>
                <a:latin typeface="Roboto" pitchFamily="2" charset="0"/>
                <a:ea typeface="Roboto" pitchFamily="2" charset="0"/>
                <a:cs typeface="Roboto" pitchFamily="2" charset="0"/>
              </a:rPr>
              <a:t> (to be </a:t>
            </a:r>
            <a:r>
              <a:rPr lang="it-IT" altLang="el-GR" sz="1600" b="1" dirty="0" err="1" smtClean="0">
                <a:solidFill>
                  <a:srgbClr val="4C82AD"/>
                </a:solidFill>
                <a:latin typeface="Roboto" pitchFamily="2" charset="0"/>
                <a:ea typeface="Roboto" pitchFamily="2" charset="0"/>
                <a:cs typeface="Roboto" pitchFamily="2" charset="0"/>
              </a:rPr>
              <a:t>completed</a:t>
            </a:r>
            <a:r>
              <a:rPr lang="it-IT" altLang="el-GR" sz="1600" b="1" dirty="0" smtClean="0">
                <a:solidFill>
                  <a:srgbClr val="4C82AD"/>
                </a:solidFill>
                <a:latin typeface="Roboto" pitchFamily="2" charset="0"/>
                <a:ea typeface="Roboto" pitchFamily="2" charset="0"/>
                <a:cs typeface="Roboto" pitchFamily="2" charset="0"/>
              </a:rPr>
              <a:t> by </a:t>
            </a:r>
            <a:r>
              <a:rPr lang="it-IT" altLang="el-GR" sz="1600" b="1" dirty="0" err="1" smtClean="0">
                <a:solidFill>
                  <a:srgbClr val="4C82AD"/>
                </a:solidFill>
                <a:latin typeface="Roboto" pitchFamily="2" charset="0"/>
                <a:ea typeface="Roboto" pitchFamily="2" charset="0"/>
                <a:cs typeface="Roboto" pitchFamily="2" charset="0"/>
              </a:rPr>
              <a:t>September</a:t>
            </a:r>
            <a:r>
              <a:rPr lang="it-IT" altLang="el-GR" sz="1600" b="1" dirty="0" smtClean="0">
                <a:solidFill>
                  <a:srgbClr val="4C82AD"/>
                </a:solidFill>
                <a:latin typeface="Roboto" pitchFamily="2" charset="0"/>
                <a:ea typeface="Roboto" pitchFamily="2" charset="0"/>
                <a:cs typeface="Roboto" pitchFamily="2" charset="0"/>
              </a:rPr>
              <a:t> 2017 )</a:t>
            </a:r>
            <a:endParaRPr lang="en-US" altLang="el-GR" sz="1600" b="1" u="sng" dirty="0" smtClean="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endParaRPr lang="en-US" altLang="el-GR" sz="1600" b="1" dirty="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r>
              <a:rPr lang="it-IT" altLang="el-GR" sz="1600" b="1" dirty="0" err="1" smtClean="0">
                <a:solidFill>
                  <a:srgbClr val="4C82AD"/>
                </a:solidFill>
                <a:latin typeface="Roboto" pitchFamily="2" charset="0"/>
                <a:ea typeface="Roboto" pitchFamily="2" charset="0"/>
                <a:cs typeface="Roboto" pitchFamily="2" charset="0"/>
              </a:rPr>
              <a:t>Approx</a:t>
            </a:r>
            <a:r>
              <a:rPr lang="it-IT" altLang="el-GR" sz="1600" b="1" dirty="0" smtClean="0">
                <a:solidFill>
                  <a:srgbClr val="4C82AD"/>
                </a:solidFill>
                <a:latin typeface="Roboto" pitchFamily="2" charset="0"/>
                <a:ea typeface="Roboto" pitchFamily="2" charset="0"/>
                <a:cs typeface="Roboto" pitchFamily="2" charset="0"/>
              </a:rPr>
              <a:t>. 2 </a:t>
            </a:r>
            <a:r>
              <a:rPr lang="it-IT" altLang="el-GR" sz="1600" b="1" dirty="0" err="1" smtClean="0">
                <a:solidFill>
                  <a:srgbClr val="4C82AD"/>
                </a:solidFill>
                <a:latin typeface="Roboto" pitchFamily="2" charset="0"/>
                <a:ea typeface="Roboto" pitchFamily="2" charset="0"/>
                <a:cs typeface="Roboto" pitchFamily="2" charset="0"/>
              </a:rPr>
              <a:t>millions</a:t>
            </a:r>
            <a:r>
              <a:rPr lang="it-IT" altLang="el-GR" sz="1600" b="1" dirty="0" smtClean="0">
                <a:solidFill>
                  <a:srgbClr val="4C82AD"/>
                </a:solidFill>
                <a:latin typeface="Roboto" pitchFamily="2" charset="0"/>
                <a:ea typeface="Roboto" pitchFamily="2" charset="0"/>
                <a:cs typeface="Roboto" pitchFamily="2" charset="0"/>
              </a:rPr>
              <a:t> </a:t>
            </a:r>
            <a:r>
              <a:rPr lang="en-US" altLang="el-GR" sz="1600" b="1" dirty="0" smtClean="0">
                <a:solidFill>
                  <a:srgbClr val="4C82AD"/>
                </a:solidFill>
                <a:latin typeface="Roboto" pitchFamily="2" charset="0"/>
                <a:ea typeface="Roboto" pitchFamily="2" charset="0"/>
                <a:cs typeface="Roboto" pitchFamily="2" charset="0"/>
              </a:rPr>
              <a:t>decisions  / avg. growth rate per year  approx. 100.000</a:t>
            </a:r>
          </a:p>
          <a:p>
            <a:pPr marL="457200" indent="-457200" algn="l">
              <a:lnSpc>
                <a:spcPct val="85000"/>
              </a:lnSpc>
              <a:buFont typeface="Arial"/>
              <a:buChar char="•"/>
            </a:pPr>
            <a:endParaRPr lang="en-US" altLang="el-GR" sz="1600" b="1" dirty="0" smtClean="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r>
              <a:rPr lang="en-US" altLang="el-GR" sz="1600" b="1" dirty="0">
                <a:solidFill>
                  <a:srgbClr val="4C82AD"/>
                </a:solidFill>
                <a:latin typeface="Roboto" pitchFamily="2" charset="0"/>
                <a:ea typeface="Roboto" pitchFamily="2" charset="0"/>
                <a:cs typeface="Roboto" pitchFamily="2" charset="0"/>
              </a:rPr>
              <a:t>C</a:t>
            </a:r>
            <a:r>
              <a:rPr lang="en-US" altLang="el-GR" sz="1600" b="1" dirty="0" smtClean="0">
                <a:solidFill>
                  <a:srgbClr val="4C82AD"/>
                </a:solidFill>
                <a:latin typeface="Roboto" pitchFamily="2" charset="0"/>
                <a:ea typeface="Roboto" pitchFamily="2" charset="0"/>
                <a:cs typeface="Roboto" pitchFamily="2" charset="0"/>
              </a:rPr>
              <a:t>omplete archive of decisions   (</a:t>
            </a:r>
            <a:r>
              <a:rPr lang="en-US" altLang="el-GR" sz="1600" b="1" i="1" dirty="0" err="1" smtClean="0">
                <a:solidFill>
                  <a:srgbClr val="4C82AD"/>
                </a:solidFill>
                <a:latin typeface="Roboto" pitchFamily="2" charset="0"/>
                <a:ea typeface="Roboto" pitchFamily="2" charset="0"/>
                <a:cs typeface="Roboto" pitchFamily="2" charset="0"/>
              </a:rPr>
              <a:t>giustizia-amministrativa.it</a:t>
            </a:r>
            <a:r>
              <a:rPr lang="en-US" altLang="el-GR" sz="1600" b="1" dirty="0" smtClean="0">
                <a:solidFill>
                  <a:srgbClr val="4C82AD"/>
                </a:solidFill>
                <a:latin typeface="Roboto" pitchFamily="2" charset="0"/>
                <a:ea typeface="Roboto" pitchFamily="2" charset="0"/>
                <a:cs typeface="Roboto" pitchFamily="2" charset="0"/>
              </a:rPr>
              <a:t>)</a:t>
            </a:r>
            <a:endParaRPr lang="en-US" altLang="el-GR" sz="1600" b="1" i="1" dirty="0" smtClean="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endParaRPr lang="en-US" altLang="el-GR" sz="1600" b="1" dirty="0" smtClean="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r>
              <a:rPr lang="en-US" altLang="el-GR" sz="1600" b="1" dirty="0" smtClean="0">
                <a:solidFill>
                  <a:srgbClr val="4C82AD"/>
                </a:solidFill>
                <a:latin typeface="Roboto" pitchFamily="2" charset="0"/>
                <a:ea typeface="Roboto" pitchFamily="2" charset="0"/>
                <a:cs typeface="Roboto" pitchFamily="2" charset="0"/>
              </a:rPr>
              <a:t>Council of State (CDS) and regional administrative tribunals (TAR)</a:t>
            </a:r>
            <a:br>
              <a:rPr lang="en-US" altLang="el-GR" sz="1600" b="1" dirty="0" smtClean="0">
                <a:solidFill>
                  <a:srgbClr val="4C82AD"/>
                </a:solidFill>
                <a:latin typeface="Roboto" pitchFamily="2" charset="0"/>
                <a:ea typeface="Roboto" pitchFamily="2" charset="0"/>
                <a:cs typeface="Roboto" pitchFamily="2" charset="0"/>
              </a:rPr>
            </a:br>
            <a:endParaRPr lang="en-US" altLang="el-GR" sz="1600" b="1" dirty="0" smtClean="0">
              <a:solidFill>
                <a:srgbClr val="4C82AD"/>
              </a:solidFill>
              <a:latin typeface="Roboto" pitchFamily="2" charset="0"/>
              <a:ea typeface="Roboto" pitchFamily="2" charset="0"/>
              <a:cs typeface="Roboto" pitchFamily="2" charset="0"/>
            </a:endParaRPr>
          </a:p>
          <a:p>
            <a:pPr lvl="1" algn="l">
              <a:lnSpc>
                <a:spcPct val="85000"/>
              </a:lnSpc>
            </a:pPr>
            <a:r>
              <a:rPr lang="en-US" altLang="el-GR" sz="1600" b="1" dirty="0">
                <a:solidFill>
                  <a:srgbClr val="4C82AD"/>
                </a:solidFill>
                <a:latin typeface="Roboto" pitchFamily="2" charset="0"/>
                <a:ea typeface="Roboto" pitchFamily="2" charset="0"/>
                <a:cs typeface="Roboto" pitchFamily="2" charset="0"/>
              </a:rPr>
              <a:t> </a:t>
            </a:r>
            <a:r>
              <a:rPr lang="en-US" altLang="el-GR" sz="1600" b="1" dirty="0" smtClean="0">
                <a:solidFill>
                  <a:srgbClr val="4C82AD"/>
                </a:solidFill>
                <a:latin typeface="Roboto" pitchFamily="2" charset="0"/>
                <a:ea typeface="Roboto" pitchFamily="2" charset="0"/>
                <a:cs typeface="Roboto" pitchFamily="2" charset="0"/>
              </a:rPr>
              <a:t>		</a:t>
            </a:r>
            <a:r>
              <a:rPr lang="en-US" altLang="el-GR" sz="1600" dirty="0" smtClean="0">
                <a:solidFill>
                  <a:srgbClr val="4C82AD"/>
                </a:solidFill>
                <a:latin typeface="Roboto" pitchFamily="2" charset="0"/>
                <a:ea typeface="Roboto" pitchFamily="2" charset="0"/>
                <a:cs typeface="Roboto" pitchFamily="2" charset="0"/>
              </a:rPr>
              <a:t>ECLI:IT:CDS:2016</a:t>
            </a:r>
            <a:r>
              <a:rPr lang="en-US" altLang="el-GR" sz="1600" dirty="0" smtClean="0">
                <a:solidFill>
                  <a:srgbClr val="4C82AD"/>
                </a:solidFill>
                <a:latin typeface="Roboto" pitchFamily="2" charset="0"/>
                <a:ea typeface="Roboto" pitchFamily="2" charset="0"/>
                <a:cs typeface="Roboto" pitchFamily="2" charset="0"/>
              </a:rPr>
              <a:t>:</a:t>
            </a:r>
            <a:r>
              <a:rPr lang="en-US" altLang="el-GR" sz="1600" i="1" dirty="0" smtClean="0">
                <a:solidFill>
                  <a:srgbClr val="4C82AD"/>
                </a:solidFill>
                <a:latin typeface="Roboto" pitchFamily="2" charset="0"/>
                <a:ea typeface="Roboto" pitchFamily="2" charset="0"/>
                <a:cs typeface="Roboto" pitchFamily="2" charset="0"/>
              </a:rPr>
              <a:t>ordinal_number</a:t>
            </a:r>
            <a:endParaRPr lang="en-US" altLang="el-GR" sz="1600" i="1" dirty="0" smtClean="0">
              <a:solidFill>
                <a:srgbClr val="4C82AD"/>
              </a:solidFill>
              <a:latin typeface="Roboto" pitchFamily="2" charset="0"/>
              <a:ea typeface="Roboto" pitchFamily="2" charset="0"/>
              <a:cs typeface="Roboto" pitchFamily="2" charset="0"/>
            </a:endParaRPr>
          </a:p>
          <a:p>
            <a:pPr lvl="1" algn="l">
              <a:lnSpc>
                <a:spcPct val="85000"/>
              </a:lnSpc>
            </a:pPr>
            <a:r>
              <a:rPr lang="en-US" altLang="el-GR" sz="1600" dirty="0">
                <a:solidFill>
                  <a:srgbClr val="4C82AD"/>
                </a:solidFill>
                <a:latin typeface="Roboto" pitchFamily="2" charset="0"/>
                <a:ea typeface="Roboto" pitchFamily="2" charset="0"/>
                <a:cs typeface="Roboto" pitchFamily="2" charset="0"/>
              </a:rPr>
              <a:t>		ECLI:IT</a:t>
            </a:r>
            <a:r>
              <a:rPr lang="en-US" altLang="el-GR" sz="1600" dirty="0" smtClean="0">
                <a:solidFill>
                  <a:srgbClr val="4C82AD"/>
                </a:solidFill>
                <a:latin typeface="Roboto" pitchFamily="2" charset="0"/>
                <a:ea typeface="Roboto" pitchFamily="2" charset="0"/>
                <a:cs typeface="Roboto" pitchFamily="2" charset="0"/>
              </a:rPr>
              <a:t>:TARLAZ:2016</a:t>
            </a:r>
            <a:r>
              <a:rPr lang="en-US" altLang="el-GR" sz="1600" dirty="0" smtClean="0">
                <a:solidFill>
                  <a:srgbClr val="4C82AD"/>
                </a:solidFill>
                <a:latin typeface="Roboto" pitchFamily="2" charset="0"/>
                <a:ea typeface="Roboto" pitchFamily="2" charset="0"/>
                <a:cs typeface="Roboto" pitchFamily="2" charset="0"/>
              </a:rPr>
              <a:t>:</a:t>
            </a:r>
            <a:r>
              <a:rPr lang="en-US" altLang="el-GR" sz="1600" i="1" dirty="0">
                <a:solidFill>
                  <a:srgbClr val="4C82AD"/>
                </a:solidFill>
                <a:latin typeface="Roboto" pitchFamily="2" charset="0"/>
                <a:ea typeface="Roboto" pitchFamily="2" charset="0"/>
                <a:cs typeface="Roboto" pitchFamily="2" charset="0"/>
              </a:rPr>
              <a:t>ordinal_number</a:t>
            </a:r>
            <a:endParaRPr lang="en-US" altLang="el-GR" sz="1600" dirty="0" smtClean="0">
              <a:solidFill>
                <a:srgbClr val="4C82AD"/>
              </a:solidFill>
              <a:latin typeface="Roboto" pitchFamily="2" charset="0"/>
              <a:ea typeface="Roboto" pitchFamily="2" charset="0"/>
              <a:cs typeface="Roboto" pitchFamily="2" charset="0"/>
            </a:endParaRPr>
          </a:p>
          <a:p>
            <a:pPr lvl="1" algn="l">
              <a:lnSpc>
                <a:spcPct val="85000"/>
              </a:lnSpc>
            </a:pPr>
            <a:r>
              <a:rPr lang="en-US" altLang="el-GR" sz="1600" dirty="0">
                <a:solidFill>
                  <a:srgbClr val="4C82AD"/>
                </a:solidFill>
                <a:latin typeface="Roboto" pitchFamily="2" charset="0"/>
                <a:ea typeface="Roboto" pitchFamily="2" charset="0"/>
                <a:cs typeface="Roboto" pitchFamily="2" charset="0"/>
              </a:rPr>
              <a:t>		ECLI:IT</a:t>
            </a:r>
            <a:r>
              <a:rPr lang="en-US" altLang="el-GR" sz="1600" dirty="0" smtClean="0">
                <a:solidFill>
                  <a:srgbClr val="4C82AD"/>
                </a:solidFill>
                <a:latin typeface="Roboto" pitchFamily="2" charset="0"/>
                <a:ea typeface="Roboto" pitchFamily="2" charset="0"/>
                <a:cs typeface="Roboto" pitchFamily="2" charset="0"/>
              </a:rPr>
              <a:t>:TARTOS:</a:t>
            </a:r>
            <a:r>
              <a:rPr lang="en-US" altLang="el-GR" sz="1600" dirty="0">
                <a:solidFill>
                  <a:srgbClr val="4C82AD"/>
                </a:solidFill>
                <a:latin typeface="Roboto" pitchFamily="2" charset="0"/>
                <a:ea typeface="Roboto" pitchFamily="2" charset="0"/>
                <a:cs typeface="Roboto" pitchFamily="2" charset="0"/>
              </a:rPr>
              <a:t>2016</a:t>
            </a:r>
            <a:r>
              <a:rPr lang="en-US" altLang="el-GR" sz="1600" dirty="0" smtClean="0">
                <a:solidFill>
                  <a:srgbClr val="4C82AD"/>
                </a:solidFill>
                <a:latin typeface="Roboto" pitchFamily="2" charset="0"/>
                <a:ea typeface="Roboto" pitchFamily="2" charset="0"/>
                <a:cs typeface="Roboto" pitchFamily="2" charset="0"/>
              </a:rPr>
              <a:t>:</a:t>
            </a:r>
            <a:r>
              <a:rPr lang="en-US" altLang="el-GR" sz="1600" i="1" dirty="0">
                <a:solidFill>
                  <a:srgbClr val="4C82AD"/>
                </a:solidFill>
                <a:latin typeface="Roboto" pitchFamily="2" charset="0"/>
                <a:ea typeface="Roboto" pitchFamily="2" charset="0"/>
                <a:cs typeface="Roboto" pitchFamily="2" charset="0"/>
              </a:rPr>
              <a:t>ordinal_number</a:t>
            </a:r>
            <a:endParaRPr lang="en-US" altLang="el-GR" sz="1600" dirty="0" smtClean="0">
              <a:solidFill>
                <a:srgbClr val="4C82AD"/>
              </a:solidFill>
              <a:latin typeface="Roboto" pitchFamily="2" charset="0"/>
              <a:ea typeface="Roboto" pitchFamily="2" charset="0"/>
              <a:cs typeface="Roboto" pitchFamily="2" charset="0"/>
            </a:endParaRPr>
          </a:p>
          <a:p>
            <a:pPr lvl="1" algn="l">
              <a:lnSpc>
                <a:spcPct val="85000"/>
              </a:lnSpc>
            </a:pPr>
            <a:endParaRPr lang="en-US" altLang="el-GR" sz="1600" b="1" dirty="0">
              <a:solidFill>
                <a:srgbClr val="4C82AD"/>
              </a:solidFill>
              <a:latin typeface="Roboto" pitchFamily="2" charset="0"/>
              <a:ea typeface="Roboto" pitchFamily="2" charset="0"/>
              <a:cs typeface="Roboto" pitchFamily="2" charset="0"/>
            </a:endParaRPr>
          </a:p>
          <a:p>
            <a:pPr lvl="1" algn="l">
              <a:lnSpc>
                <a:spcPct val="85000"/>
              </a:lnSpc>
            </a:pPr>
            <a:r>
              <a:rPr lang="en-US" altLang="el-GR" sz="1600" b="1" dirty="0" smtClean="0">
                <a:solidFill>
                  <a:srgbClr val="4C82AD"/>
                </a:solidFill>
                <a:latin typeface="Roboto" pitchFamily="2" charset="0"/>
                <a:ea typeface="Roboto" pitchFamily="2" charset="0"/>
                <a:cs typeface="Roboto" pitchFamily="2" charset="0"/>
              </a:rPr>
              <a:t>(30 new Court Codes: Council of State + 29 TAR)</a:t>
            </a:r>
          </a:p>
          <a:p>
            <a:pPr lvl="1" algn="l">
              <a:lnSpc>
                <a:spcPct val="85000"/>
              </a:lnSpc>
            </a:pPr>
            <a:endParaRPr lang="en-US" altLang="el-GR" sz="1600" b="1" dirty="0" smtClean="0">
              <a:solidFill>
                <a:srgbClr val="4C82AD"/>
              </a:solidFill>
              <a:latin typeface="Roboto" pitchFamily="2" charset="0"/>
              <a:ea typeface="Roboto" pitchFamily="2" charset="0"/>
              <a:cs typeface="Roboto" pitchFamily="2" charset="0"/>
            </a:endParaRPr>
          </a:p>
          <a:p>
            <a:pPr marL="342900" indent="-342900" algn="l">
              <a:lnSpc>
                <a:spcPct val="85000"/>
              </a:lnSpc>
              <a:buFont typeface="Arial"/>
              <a:buChar char="•"/>
            </a:pPr>
            <a:r>
              <a:rPr lang="en-US" altLang="el-GR" sz="1600" b="1" dirty="0" smtClean="0">
                <a:solidFill>
                  <a:srgbClr val="4C82AD"/>
                </a:solidFill>
                <a:latin typeface="Roboto" pitchFamily="2" charset="0"/>
                <a:ea typeface="Roboto" pitchFamily="2" charset="0"/>
                <a:cs typeface="Roboto" pitchFamily="2" charset="0"/>
              </a:rPr>
              <a:t>Ordinal number under analysis (number disambiguation based on internal registries)</a:t>
            </a:r>
            <a:br>
              <a:rPr lang="en-US" altLang="el-GR" sz="1600" b="1" dirty="0" smtClean="0">
                <a:solidFill>
                  <a:srgbClr val="4C82AD"/>
                </a:solidFill>
                <a:latin typeface="Roboto" pitchFamily="2" charset="0"/>
                <a:ea typeface="Roboto" pitchFamily="2" charset="0"/>
                <a:cs typeface="Roboto" pitchFamily="2" charset="0"/>
              </a:rPr>
            </a:br>
            <a:endParaRPr lang="en-US" altLang="el-GR" sz="1600" b="1" dirty="0" smtClean="0">
              <a:solidFill>
                <a:srgbClr val="4C82AD"/>
              </a:solidFill>
              <a:latin typeface="Roboto" pitchFamily="2" charset="0"/>
              <a:ea typeface="Roboto" pitchFamily="2" charset="0"/>
              <a:cs typeface="Roboto" pitchFamily="2" charset="0"/>
            </a:endParaRPr>
          </a:p>
          <a:p>
            <a:pPr algn="l">
              <a:lnSpc>
                <a:spcPct val="85000"/>
              </a:lnSpc>
            </a:pPr>
            <a:endParaRPr lang="it-IT" altLang="el-GR" b="1" dirty="0" smtClean="0">
              <a:solidFill>
                <a:srgbClr val="4C82AD"/>
              </a:solidFill>
              <a:latin typeface="Roboto" pitchFamily="2" charset="0"/>
              <a:ea typeface="Roboto" pitchFamily="2" charset="0"/>
              <a:cs typeface="Roboto" pitchFamily="2" charset="0"/>
            </a:endParaRPr>
          </a:p>
          <a:p>
            <a:pPr algn="l">
              <a:lnSpc>
                <a:spcPct val="85000"/>
              </a:lnSpc>
            </a:pPr>
            <a:r>
              <a:rPr lang="en-US" altLang="el-GR" b="1" i="1" dirty="0" smtClean="0">
                <a:solidFill>
                  <a:srgbClr val="4C82AD"/>
                </a:solidFill>
                <a:latin typeface="Roboto" pitchFamily="2" charset="0"/>
                <a:ea typeface="Roboto" pitchFamily="2" charset="0"/>
                <a:cs typeface="Roboto" pitchFamily="2" charset="0"/>
              </a:rPr>
              <a:t/>
            </a:r>
            <a:br>
              <a:rPr lang="en-US" altLang="el-GR" b="1" i="1" dirty="0" smtClean="0">
                <a:solidFill>
                  <a:srgbClr val="4C82AD"/>
                </a:solidFill>
                <a:latin typeface="Roboto" pitchFamily="2" charset="0"/>
                <a:ea typeface="Roboto" pitchFamily="2" charset="0"/>
                <a:cs typeface="Roboto" pitchFamily="2" charset="0"/>
              </a:rPr>
            </a:br>
            <a:endParaRPr lang="en-US" altLang="el-GR" b="1" i="1" dirty="0" smtClean="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dirty="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noProof="1">
              <a:solidFill>
                <a:srgbClr val="4C82AD"/>
              </a:solidFill>
              <a:latin typeface="Roboto" pitchFamily="2" charset="0"/>
              <a:ea typeface="Roboto" pitchFamily="2" charset="0"/>
              <a:cs typeface="Roboto" pitchFamily="2" charset="0"/>
            </a:endParaRPr>
          </a:p>
        </p:txBody>
      </p:sp>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188269091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7">
                                            <p:txEl>
                                              <p:pRg st="0" end="0"/>
                                            </p:txEl>
                                          </p:spTgt>
                                        </p:tgtEl>
                                        <p:attrNameLst>
                                          <p:attrName>style.visibility</p:attrName>
                                        </p:attrNameLst>
                                      </p:cBhvr>
                                      <p:to>
                                        <p:strVal val="visible"/>
                                      </p:to>
                                    </p:set>
                                    <p:animEffect transition="in" filter="fade">
                                      <p:cBhvr>
                                        <p:cTn id="17" dur="1000"/>
                                        <p:tgtEl>
                                          <p:spTgt spid="3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7">
                                            <p:txEl>
                                              <p:pRg st="2" end="2"/>
                                            </p:txEl>
                                          </p:spTgt>
                                        </p:tgtEl>
                                        <p:attrNameLst>
                                          <p:attrName>style.visibility</p:attrName>
                                        </p:attrNameLst>
                                      </p:cBhvr>
                                      <p:to>
                                        <p:strVal val="visible"/>
                                      </p:to>
                                    </p:set>
                                    <p:animEffect transition="in" filter="fade">
                                      <p:cBhvr>
                                        <p:cTn id="22" dur="1000"/>
                                        <p:tgtEl>
                                          <p:spTgt spid="30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7">
                                            <p:txEl>
                                              <p:pRg st="4" end="4"/>
                                            </p:txEl>
                                          </p:spTgt>
                                        </p:tgtEl>
                                        <p:attrNameLst>
                                          <p:attrName>style.visibility</p:attrName>
                                        </p:attrNameLst>
                                      </p:cBhvr>
                                      <p:to>
                                        <p:strVal val="visible"/>
                                      </p:to>
                                    </p:set>
                                    <p:animEffect transition="in" filter="fade">
                                      <p:cBhvr>
                                        <p:cTn id="27" dur="1000"/>
                                        <p:tgtEl>
                                          <p:spTgt spid="30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7">
                                            <p:txEl>
                                              <p:pRg st="6" end="6"/>
                                            </p:txEl>
                                          </p:spTgt>
                                        </p:tgtEl>
                                        <p:attrNameLst>
                                          <p:attrName>style.visibility</p:attrName>
                                        </p:attrNameLst>
                                      </p:cBhvr>
                                      <p:to>
                                        <p:strVal val="visible"/>
                                      </p:to>
                                    </p:set>
                                    <p:animEffect transition="in" filter="fade">
                                      <p:cBhvr>
                                        <p:cTn id="32" dur="1000"/>
                                        <p:tgtEl>
                                          <p:spTgt spid="3077">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7">
                                            <p:txEl>
                                              <p:pRg st="7" end="7"/>
                                            </p:txEl>
                                          </p:spTgt>
                                        </p:tgtEl>
                                        <p:attrNameLst>
                                          <p:attrName>style.visibility</p:attrName>
                                        </p:attrNameLst>
                                      </p:cBhvr>
                                      <p:to>
                                        <p:strVal val="visible"/>
                                      </p:to>
                                    </p:set>
                                    <p:animEffect transition="in" filter="fade">
                                      <p:cBhvr>
                                        <p:cTn id="35" dur="1000"/>
                                        <p:tgtEl>
                                          <p:spTgt spid="3077">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77">
                                            <p:txEl>
                                              <p:pRg st="8" end="8"/>
                                            </p:txEl>
                                          </p:spTgt>
                                        </p:tgtEl>
                                        <p:attrNameLst>
                                          <p:attrName>style.visibility</p:attrName>
                                        </p:attrNameLst>
                                      </p:cBhvr>
                                      <p:to>
                                        <p:strVal val="visible"/>
                                      </p:to>
                                    </p:set>
                                    <p:animEffect transition="in" filter="fade">
                                      <p:cBhvr>
                                        <p:cTn id="38" dur="1000"/>
                                        <p:tgtEl>
                                          <p:spTgt spid="3077">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77">
                                            <p:txEl>
                                              <p:pRg st="9" end="9"/>
                                            </p:txEl>
                                          </p:spTgt>
                                        </p:tgtEl>
                                        <p:attrNameLst>
                                          <p:attrName>style.visibility</p:attrName>
                                        </p:attrNameLst>
                                      </p:cBhvr>
                                      <p:to>
                                        <p:strVal val="visible"/>
                                      </p:to>
                                    </p:set>
                                    <p:animEffect transition="in" filter="fade">
                                      <p:cBhvr>
                                        <p:cTn id="41" dur="1000"/>
                                        <p:tgtEl>
                                          <p:spTgt spid="3077">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77">
                                            <p:txEl>
                                              <p:pRg st="11" end="11"/>
                                            </p:txEl>
                                          </p:spTgt>
                                        </p:tgtEl>
                                        <p:attrNameLst>
                                          <p:attrName>style.visibility</p:attrName>
                                        </p:attrNameLst>
                                      </p:cBhvr>
                                      <p:to>
                                        <p:strVal val="visible"/>
                                      </p:to>
                                    </p:set>
                                    <p:animEffect transition="in" filter="fade">
                                      <p:cBhvr>
                                        <p:cTn id="44" dur="1000"/>
                                        <p:tgtEl>
                                          <p:spTgt spid="3077">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77">
                                            <p:txEl>
                                              <p:pRg st="13" end="13"/>
                                            </p:txEl>
                                          </p:spTgt>
                                        </p:tgtEl>
                                        <p:attrNameLst>
                                          <p:attrName>style.visibility</p:attrName>
                                        </p:attrNameLst>
                                      </p:cBhvr>
                                      <p:to>
                                        <p:strVal val="visible"/>
                                      </p:to>
                                    </p:set>
                                    <p:animEffect transition="in" filter="fade">
                                      <p:cBhvr>
                                        <p:cTn id="49" dur="1000"/>
                                        <p:tgtEl>
                                          <p:spTgt spid="307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3077"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endParaRPr>
          </a:p>
        </p:txBody>
      </p:sp>
      <p:sp>
        <p:nvSpPr>
          <p:cNvPr id="10" name="Titel 1"/>
          <p:cNvSpPr>
            <a:spLocks/>
          </p:cNvSpPr>
          <p:nvPr/>
        </p:nvSpPr>
        <p:spPr bwMode="auto">
          <a:xfrm>
            <a:off x="1944687" y="1318677"/>
            <a:ext cx="6704013" cy="3600986"/>
          </a:xfrm>
          <a:prstGeom prst="rect">
            <a:avLst/>
          </a:prstGeom>
          <a:noFill/>
          <a:ln w="9525">
            <a:noFill/>
            <a:miter lim="800000"/>
            <a:headEnd/>
            <a:tailEnd/>
          </a:ln>
        </p:spPr>
        <p:txBody>
          <a:bodyPr wrap="square" lIns="0" tIns="0" rIns="0" bIns="0">
            <a:spAutoFit/>
          </a:bodyPr>
          <a:lstStyle/>
          <a:p>
            <a:pPr marL="171450" indent="-171450" algn="l" eaLnBrk="0" hangingPunct="0">
              <a:buFont typeface="Wingdings" pitchFamily="2" charset="2"/>
              <a:buChar char="q"/>
            </a:pPr>
            <a:r>
              <a:rPr lang="en-US" altLang="el-GR" b="1" dirty="0">
                <a:solidFill>
                  <a:srgbClr val="4C82AD"/>
                </a:solidFill>
                <a:latin typeface="Roboto" pitchFamily="2" charset="0"/>
                <a:ea typeface="Roboto" pitchFamily="2" charset="0"/>
                <a:cs typeface="Roboto" pitchFamily="2" charset="0"/>
              </a:rPr>
              <a:t> </a:t>
            </a:r>
            <a:r>
              <a:rPr lang="en-US" altLang="el-GR" b="1" dirty="0">
                <a:solidFill>
                  <a:srgbClr val="4C82AD"/>
                </a:solidFill>
                <a:latin typeface="Roboto" pitchFamily="2" charset="0"/>
                <a:ea typeface="Roboto" pitchFamily="2" charset="0"/>
                <a:cs typeface="Roboto" pitchFamily="2" charset="0"/>
              </a:rPr>
              <a:t>E</a:t>
            </a:r>
            <a:r>
              <a:rPr lang="en-US" altLang="el-GR" b="1" dirty="0" smtClean="0">
                <a:solidFill>
                  <a:srgbClr val="4C82AD"/>
                </a:solidFill>
                <a:latin typeface="Roboto" pitchFamily="2" charset="0"/>
                <a:ea typeface="Roboto" pitchFamily="2" charset="0"/>
                <a:cs typeface="Roboto" pitchFamily="2" charset="0"/>
              </a:rPr>
              <a:t>nrichment </a:t>
            </a:r>
            <a:r>
              <a:rPr lang="en-US" altLang="el-GR" b="1" dirty="0" smtClean="0">
                <a:solidFill>
                  <a:srgbClr val="4C82AD"/>
                </a:solidFill>
                <a:latin typeface="Roboto" pitchFamily="2" charset="0"/>
                <a:ea typeface="Roboto" pitchFamily="2" charset="0"/>
                <a:cs typeface="Roboto" pitchFamily="2" charset="0"/>
              </a:rPr>
              <a:t>of ECLI Metadata (e.g. references, keywords)</a:t>
            </a:r>
          </a:p>
          <a:p>
            <a:pPr algn="l" eaLnBrk="0" hangingPunct="0"/>
            <a:endParaRPr lang="en-US" altLang="el-GR" b="1" dirty="0" smtClean="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b="1" dirty="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First instance judgments on Civil matters                                      (PCT - Civil </a:t>
            </a:r>
            <a:r>
              <a:rPr lang="en-US" altLang="el-GR" b="1" dirty="0">
                <a:solidFill>
                  <a:srgbClr val="4C82AD"/>
                </a:solidFill>
                <a:latin typeface="Roboto" pitchFamily="2" charset="0"/>
                <a:ea typeface="Roboto" pitchFamily="2" charset="0"/>
                <a:cs typeface="Roboto" pitchFamily="2" charset="0"/>
              </a:rPr>
              <a:t>O</a:t>
            </a:r>
            <a:r>
              <a:rPr lang="en-US" altLang="el-GR" b="1" dirty="0" smtClean="0">
                <a:solidFill>
                  <a:srgbClr val="4C82AD"/>
                </a:solidFill>
                <a:latin typeface="Roboto" pitchFamily="2" charset="0"/>
                <a:ea typeface="Roboto" pitchFamily="2" charset="0"/>
                <a:cs typeface="Roboto" pitchFamily="2" charset="0"/>
              </a:rPr>
              <a:t>nline Trial) </a:t>
            </a:r>
          </a:p>
          <a:p>
            <a:pPr marL="171450" indent="-171450" algn="l" eaLnBrk="0" hangingPunct="0">
              <a:buFont typeface="Wingdings" pitchFamily="2" charset="2"/>
              <a:buChar char="q"/>
            </a:pPr>
            <a:endParaRPr lang="en-US" altLang="el-GR" b="1" dirty="0" smtClean="0">
              <a:solidFill>
                <a:srgbClr val="4C82AD"/>
              </a:solidFill>
              <a:latin typeface="Roboto" pitchFamily="2" charset="0"/>
              <a:ea typeface="Roboto" pitchFamily="2" charset="0"/>
              <a:cs typeface="Roboto" pitchFamily="2" charset="0"/>
            </a:endParaRPr>
          </a:p>
          <a:p>
            <a:pPr marL="628650" lvl="1" indent="-171450" algn="l" eaLnBrk="0" hangingPunct="0">
              <a:buFont typeface="Wingdings" pitchFamily="2" charset="2"/>
              <a:buChar char="q"/>
            </a:pPr>
            <a:r>
              <a:rPr lang="it-IT" altLang="el-GR" b="1" dirty="0" smtClean="0">
                <a:solidFill>
                  <a:srgbClr val="4C82AD"/>
                </a:solidFill>
                <a:latin typeface="Roboto" pitchFamily="2" charset="0"/>
                <a:ea typeface="Roboto" pitchFamily="2" charset="0"/>
                <a:cs typeface="Roboto" pitchFamily="2" charset="0"/>
              </a:rPr>
              <a:t> c</a:t>
            </a:r>
            <a:r>
              <a:rPr lang="en-US" altLang="el-GR" b="1" dirty="0" err="1" smtClean="0">
                <a:solidFill>
                  <a:srgbClr val="4C82AD"/>
                </a:solidFill>
                <a:latin typeface="Roboto" pitchFamily="2" charset="0"/>
                <a:ea typeface="Roboto" pitchFamily="2" charset="0"/>
                <a:cs typeface="Roboto" pitchFamily="2" charset="0"/>
              </a:rPr>
              <a:t>urrently</a:t>
            </a:r>
            <a:r>
              <a:rPr lang="en-US" altLang="el-GR" b="1" dirty="0" smtClean="0">
                <a:solidFill>
                  <a:srgbClr val="4C82AD"/>
                </a:solidFill>
                <a:latin typeface="Roboto" pitchFamily="2" charset="0"/>
                <a:ea typeface="Roboto" pitchFamily="2" charset="0"/>
                <a:cs typeface="Roboto" pitchFamily="2" charset="0"/>
              </a:rPr>
              <a:t> available as prototype implementation -               </a:t>
            </a:r>
            <a:r>
              <a:rPr lang="it-IT" altLang="el-GR" b="1" dirty="0" smtClean="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       to be revised and indexed in ECLI search engine</a:t>
            </a:r>
          </a:p>
          <a:p>
            <a:pPr marL="628650" lvl="1" indent="-171450" algn="l" eaLnBrk="0" hangingPunct="0">
              <a:buFont typeface="Wingdings" pitchFamily="2" charset="2"/>
              <a:buChar char="q"/>
            </a:pPr>
            <a:endParaRPr lang="en-US" altLang="el-GR" b="1" dirty="0" smtClean="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b="1" dirty="0">
                <a:solidFill>
                  <a:srgbClr val="4C82AD"/>
                </a:solidFill>
                <a:latin typeface="Roboto" pitchFamily="2" charset="0"/>
                <a:ea typeface="Roboto" pitchFamily="2" charset="0"/>
                <a:cs typeface="Roboto" pitchFamily="2" charset="0"/>
              </a:rPr>
              <a:t> Extension to first instance criminal judgments</a:t>
            </a:r>
          </a:p>
          <a:p>
            <a:pPr marL="171450" indent="-171450" algn="l" eaLnBrk="0" hangingPunct="0">
              <a:buFont typeface="Wingdings" pitchFamily="2" charset="2"/>
              <a:buChar char="q"/>
            </a:pPr>
            <a:endParaRPr lang="en-US" altLang="el-GR" b="1" dirty="0" smtClean="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b="1" dirty="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Courts of Appeal in ordinary jurisdiction </a:t>
            </a:r>
            <a:endParaRPr lang="en-US" altLang="el-GR" b="1"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endParaRPr lang="en-US" altLang="el-GR" b="1"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b="1" dirty="0" smtClean="0">
                <a:solidFill>
                  <a:srgbClr val="4C82AD"/>
                </a:solidFill>
                <a:latin typeface="Roboto" pitchFamily="2" charset="0"/>
                <a:ea typeface="Roboto" pitchFamily="2" charset="0"/>
                <a:cs typeface="Roboto" pitchFamily="2" charset="0"/>
              </a:rPr>
              <a:t> ECLI dissemination to Italian </a:t>
            </a:r>
            <a:r>
              <a:rPr lang="en-US" altLang="el-GR" b="1" dirty="0" smtClean="0">
                <a:solidFill>
                  <a:srgbClr val="4C82AD"/>
                </a:solidFill>
                <a:latin typeface="Roboto" pitchFamily="2" charset="0"/>
                <a:ea typeface="Roboto" pitchFamily="2" charset="0"/>
                <a:cs typeface="Roboto" pitchFamily="2" charset="0"/>
              </a:rPr>
              <a:t>judges and legal </a:t>
            </a:r>
            <a:r>
              <a:rPr lang="en-US" altLang="el-GR" b="1" dirty="0" smtClean="0">
                <a:solidFill>
                  <a:srgbClr val="4C82AD"/>
                </a:solidFill>
                <a:latin typeface="Roboto" pitchFamily="2" charset="0"/>
                <a:ea typeface="Roboto" pitchFamily="2" charset="0"/>
                <a:cs typeface="Roboto" pitchFamily="2" charset="0"/>
              </a:rPr>
              <a:t>professionals</a:t>
            </a: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endParaRPr lang="en-US" altLang="el-GR" sz="1400" dirty="0">
              <a:solidFill>
                <a:srgbClr val="000000"/>
              </a:solidFill>
              <a:latin typeface="Roboto Bk" pitchFamily="2" charset="0"/>
              <a:ea typeface="Roboto Bk" pitchFamily="2" charset="0"/>
              <a:cs typeface="Roboto Bk" pitchFamily="2" charset="0"/>
            </a:endParaRPr>
          </a:p>
        </p:txBody>
      </p:sp>
      <p:sp>
        <p:nvSpPr>
          <p:cNvPr id="8" name="Titel 1"/>
          <p:cNvSpPr>
            <a:spLocks/>
          </p:cNvSpPr>
          <p:nvPr/>
        </p:nvSpPr>
        <p:spPr bwMode="auto">
          <a:xfrm>
            <a:off x="2120900" y="346075"/>
            <a:ext cx="5745165" cy="377026"/>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FUTURE DEVELOPMENTS</a:t>
            </a:r>
            <a:endParaRPr lang="en-US" altLang="el-GR" sz="2800" b="1" noProof="1">
              <a:solidFill>
                <a:srgbClr val="4C82AD"/>
              </a:solidFill>
              <a:latin typeface="Roboto" pitchFamily="2" charset="0"/>
              <a:ea typeface="Roboto" pitchFamily="2" charset="0"/>
              <a:cs typeface="Roboto" pitchFamily="2" charset="0"/>
            </a:endParaRPr>
          </a:p>
        </p:txBody>
      </p:sp>
      <p:sp>
        <p:nvSpPr>
          <p:cNvPr id="12"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16902667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1000"/>
                                        <p:tgtEl>
                                          <p:spTgt spid="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6" end="6"/>
                                            </p:txEl>
                                          </p:spTgt>
                                        </p:tgtEl>
                                        <p:attrNameLst>
                                          <p:attrName>style.visibility</p:attrName>
                                        </p:attrNameLst>
                                      </p:cBhvr>
                                      <p:to>
                                        <p:strVal val="visible"/>
                                      </p:to>
                                    </p:set>
                                    <p:animEffect transition="in" filter="fade">
                                      <p:cBhvr>
                                        <p:cTn id="26" dur="1000"/>
                                        <p:tgtEl>
                                          <p:spTgt spid="10">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1000"/>
                                        <p:tgtEl>
                                          <p:spTgt spid="10">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10" end="10"/>
                                            </p:txEl>
                                          </p:spTgt>
                                        </p:tgtEl>
                                        <p:attrNameLst>
                                          <p:attrName>style.visibility</p:attrName>
                                        </p:attrNameLst>
                                      </p:cBhvr>
                                      <p:to>
                                        <p:strVal val="visible"/>
                                      </p:to>
                                    </p:set>
                                    <p:animEffect transition="in" filter="fade">
                                      <p:cBhvr>
                                        <p:cTn id="36" dur="1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ChangeAspect="1"/>
          </p:cNvPicPr>
          <p:nvPr/>
        </p:nvPicPr>
        <p:blipFill>
          <a:blip r:embed="rId3" cstate="print"/>
          <a:srcRect/>
          <a:stretch>
            <a:fillRect/>
          </a:stretch>
        </p:blipFill>
        <p:spPr bwMode="auto">
          <a:xfrm>
            <a:off x="-36513" y="-34925"/>
            <a:ext cx="9236076" cy="5199063"/>
          </a:xfrm>
          <a:prstGeom prst="rect">
            <a:avLst/>
          </a:prstGeom>
          <a:noFill/>
          <a:ln w="9525">
            <a:noFill/>
            <a:miter lim="800000"/>
            <a:headEnd/>
            <a:tailEnd/>
          </a:ln>
        </p:spPr>
      </p:pic>
      <p:sp>
        <p:nvSpPr>
          <p:cNvPr id="11" name="Titel 1"/>
          <p:cNvSpPr>
            <a:spLocks/>
          </p:cNvSpPr>
          <p:nvPr/>
        </p:nvSpPr>
        <p:spPr bwMode="auto">
          <a:xfrm>
            <a:off x="4976813" y="1541463"/>
            <a:ext cx="2473325" cy="637097"/>
          </a:xfrm>
          <a:prstGeom prst="rect">
            <a:avLst/>
          </a:prstGeom>
          <a:noFill/>
          <a:ln w="9525">
            <a:noFill/>
            <a:miter lim="800000"/>
            <a:headEnd/>
            <a:tailEnd/>
          </a:ln>
        </p:spPr>
        <p:txBody>
          <a:bodyPr lIns="0" tIns="0" rIns="0" bIns="0">
            <a:spAutoFit/>
          </a:bodyPr>
          <a:lstStyle/>
          <a:p>
            <a:pPr algn="l">
              <a:lnSpc>
                <a:spcPct val="85000"/>
              </a:lnSpc>
            </a:pPr>
            <a:r>
              <a:rPr lang="en-US" altLang="el-GR" sz="2400" b="1" dirty="0">
                <a:solidFill>
                  <a:srgbClr val="006C87"/>
                </a:solidFill>
                <a:latin typeface="Roboto Bk" pitchFamily="2" charset="0"/>
                <a:ea typeface="Roboto Bk" pitchFamily="2" charset="0"/>
                <a:cs typeface="Roboto Slab" pitchFamily="2" charset="0"/>
              </a:rPr>
              <a:t>Thank you </a:t>
            </a:r>
            <a:br>
              <a:rPr lang="en-US" altLang="el-GR" sz="2400" b="1" dirty="0">
                <a:solidFill>
                  <a:srgbClr val="006C87"/>
                </a:solidFill>
                <a:latin typeface="Roboto Bk" pitchFamily="2" charset="0"/>
                <a:ea typeface="Roboto Bk" pitchFamily="2" charset="0"/>
                <a:cs typeface="Roboto Slab" pitchFamily="2" charset="0"/>
              </a:rPr>
            </a:br>
            <a:r>
              <a:rPr lang="en-US" altLang="el-GR" sz="2400" b="1" dirty="0">
                <a:solidFill>
                  <a:srgbClr val="006C87"/>
                </a:solidFill>
                <a:latin typeface="Roboto Bk" pitchFamily="2" charset="0"/>
                <a:ea typeface="Roboto Bk" pitchFamily="2" charset="0"/>
                <a:cs typeface="Roboto Slab" pitchFamily="2" charset="0"/>
              </a:rPr>
              <a:t>for your attention</a:t>
            </a:r>
            <a:r>
              <a:rPr lang="en-US" altLang="el-GR" sz="2400" b="1" dirty="0" smtClean="0">
                <a:solidFill>
                  <a:srgbClr val="006C87"/>
                </a:solidFill>
                <a:latin typeface="Roboto Bk" pitchFamily="2" charset="0"/>
                <a:ea typeface="Roboto Bk" pitchFamily="2" charset="0"/>
                <a:cs typeface="Roboto Slab" pitchFamily="2" charset="0"/>
              </a:rPr>
              <a:t>!</a:t>
            </a:r>
          </a:p>
        </p:txBody>
      </p:sp>
      <p:pic>
        <p:nvPicPr>
          <p:cNvPr id="1536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15366" name="Group 11"/>
          <p:cNvGrpSpPr>
            <a:grpSpLocks/>
          </p:cNvGrpSpPr>
          <p:nvPr/>
        </p:nvGrpSpPr>
        <p:grpSpPr bwMode="auto">
          <a:xfrm>
            <a:off x="6002338" y="4291013"/>
            <a:ext cx="2794000" cy="520700"/>
            <a:chOff x="5924915" y="1445722"/>
            <a:chExt cx="3177237" cy="590169"/>
          </a:xfrm>
        </p:grpSpPr>
        <p:pic>
          <p:nvPicPr>
            <p:cNvPr id="15367"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21"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the European Union </a:t>
              </a:r>
              <a:endParaRPr lang="en-US" altLang="el-GR" sz="1100" noProof="1">
                <a:solidFill>
                  <a:srgbClr val="006C87"/>
                </a:solidFill>
                <a:latin typeface="Arial"/>
                <a:ea typeface="Roboto" pitchFamily="2" charset="0"/>
                <a:cs typeface="Roboto" pitchFamily="2" charset="0"/>
              </a:endParaRPr>
            </a:p>
          </p:txBody>
        </p:sp>
      </p:grpSp>
      <p:sp>
        <p:nvSpPr>
          <p:cNvPr id="9" name="Rechthoek 8"/>
          <p:cNvSpPr/>
          <p:nvPr/>
        </p:nvSpPr>
        <p:spPr>
          <a:xfrm>
            <a:off x="126609" y="4501230"/>
            <a:ext cx="4572000" cy="646331"/>
          </a:xfrm>
          <a:prstGeom prst="rect">
            <a:avLst/>
          </a:prstGeom>
        </p:spPr>
        <p:txBody>
          <a:bodyPr>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000000"/>
                </a:solidFill>
              </a:rPr>
              <a:t>This presentation has been produced with the financial support of the Justice </a:t>
            </a:r>
            <a:r>
              <a:rPr lang="en-US" sz="900" dirty="0" err="1" smtClean="0">
                <a:solidFill>
                  <a:srgbClr val="000000"/>
                </a:solidFill>
              </a:rPr>
              <a:t>Programme</a:t>
            </a:r>
            <a:r>
              <a:rPr lang="en-US" sz="900" dirty="0" smtClean="0">
                <a:solidFill>
                  <a:srgbClr val="000000"/>
                </a:solidFill>
              </a:rPr>
              <a:t> of the European Union. The contents of this publication are the sole responsibility of the partners of the BO-ECLI project and can in no way be taken to reflect the views of the European Commission.</a:t>
            </a:r>
            <a:endParaRPr lang="nl-NL" sz="900" dirty="0">
              <a:solidFill>
                <a:srgbClr val="000000"/>
              </a:solidFill>
            </a:endParaRPr>
          </a:p>
        </p:txBody>
      </p:sp>
      <p:pic>
        <p:nvPicPr>
          <p:cNvPr id="2" name="Immagine 1" descr="logo-Co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77" y="2630167"/>
            <a:ext cx="560625" cy="648113"/>
          </a:xfrm>
          <a:prstGeom prst="rect">
            <a:avLst/>
          </a:prstGeom>
        </p:spPr>
      </p:pic>
      <p:pic>
        <p:nvPicPr>
          <p:cNvPr id="3" name="Immagine 2" descr="logo-CAS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3625" y="2703333"/>
            <a:ext cx="1586966" cy="483303"/>
          </a:xfrm>
          <a:prstGeom prst="rect">
            <a:avLst/>
          </a:prstGeom>
        </p:spPr>
      </p:pic>
      <p:pic>
        <p:nvPicPr>
          <p:cNvPr id="4" name="Immagine 3" descr="logo-Con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101" y="3588845"/>
            <a:ext cx="715032" cy="439612"/>
          </a:xfrm>
          <a:prstGeom prst="rect">
            <a:avLst/>
          </a:prstGeom>
        </p:spPr>
      </p:pic>
      <p:pic>
        <p:nvPicPr>
          <p:cNvPr id="6" name="Immagine 5" descr="logo-GA.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0532" y="3591237"/>
            <a:ext cx="1774357" cy="475124"/>
          </a:xfrm>
          <a:prstGeom prst="rect">
            <a:avLst/>
          </a:prstGeom>
        </p:spPr>
      </p:pic>
      <p:pic>
        <p:nvPicPr>
          <p:cNvPr id="7" name="Immagine 6" descr="LogoITTIG-smal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217" y="3575753"/>
            <a:ext cx="864155" cy="589709"/>
          </a:xfrm>
          <a:prstGeom prst="rect">
            <a:avLst/>
          </a:prstGeom>
        </p:spPr>
      </p:pic>
    </p:spTree>
    <p:extLst>
      <p:ext uri="{BB962C8B-B14F-4D97-AF65-F5344CB8AC3E}">
        <p14:creationId xmlns:p14="http://schemas.microsoft.com/office/powerpoint/2010/main" val="470710019"/>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latin typeface="Arial"/>
            </a:endParaRPr>
          </a:p>
        </p:txBody>
      </p:sp>
      <p:sp>
        <p:nvSpPr>
          <p:cNvPr id="3082" name="Titel 1"/>
          <p:cNvSpPr>
            <a:spLocks/>
          </p:cNvSpPr>
          <p:nvPr/>
        </p:nvSpPr>
        <p:spPr bwMode="auto">
          <a:xfrm>
            <a:off x="2120900" y="346075"/>
            <a:ext cx="3735388" cy="376985"/>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Italian courts in ECLI</a:t>
            </a:r>
            <a:endParaRPr lang="en-US" altLang="el-GR" sz="2800" b="1" noProof="1">
              <a:solidFill>
                <a:srgbClr val="4C82AD"/>
              </a:solidFill>
              <a:latin typeface="Roboto" pitchFamily="2" charset="0"/>
              <a:ea typeface="Roboto" pitchFamily="2" charset="0"/>
              <a:cs typeface="Roboto" pitchFamily="2" charset="0"/>
            </a:endParaRPr>
          </a:p>
        </p:txBody>
      </p:sp>
      <p:sp>
        <p:nvSpPr>
          <p:cNvPr id="3077" name="Titel 1"/>
          <p:cNvSpPr>
            <a:spLocks/>
          </p:cNvSpPr>
          <p:nvPr/>
        </p:nvSpPr>
        <p:spPr bwMode="auto">
          <a:xfrm>
            <a:off x="1898650" y="1794644"/>
            <a:ext cx="6897688" cy="2361416"/>
          </a:xfrm>
          <a:prstGeom prst="rect">
            <a:avLst/>
          </a:prstGeom>
          <a:noFill/>
          <a:ln w="9525">
            <a:noFill/>
            <a:miter lim="800000"/>
            <a:headEnd/>
            <a:tailEnd/>
          </a:ln>
        </p:spPr>
        <p:txBody>
          <a:bodyPr wrap="square" lIns="0" tIns="0" rIns="0" bIns="0">
            <a:spAutoFit/>
          </a:bodyPr>
          <a:lstStyle/>
          <a:p>
            <a:pPr marL="457200" indent="-457200" algn="l">
              <a:lnSpc>
                <a:spcPct val="85000"/>
              </a:lnSpc>
              <a:buFontTx/>
              <a:buAutoNum type="arabicPeriod"/>
            </a:pPr>
            <a:r>
              <a:rPr lang="en-US" altLang="el-GR" b="1" dirty="0" smtClean="0">
                <a:solidFill>
                  <a:srgbClr val="4C82AD"/>
                </a:solidFill>
                <a:latin typeface="Roboto" pitchFamily="2" charset="0"/>
                <a:ea typeface="Roboto" pitchFamily="2" charset="0"/>
                <a:cs typeface="Roboto" pitchFamily="2" charset="0"/>
              </a:rPr>
              <a:t>Corte </a:t>
            </a:r>
            <a:r>
              <a:rPr lang="en-US" altLang="el-GR" b="1" dirty="0" err="1" smtClean="0">
                <a:solidFill>
                  <a:srgbClr val="4C82AD"/>
                </a:solidFill>
                <a:latin typeface="Roboto" pitchFamily="2" charset="0"/>
                <a:ea typeface="Roboto" pitchFamily="2" charset="0"/>
                <a:cs typeface="Roboto" pitchFamily="2" charset="0"/>
              </a:rPr>
              <a:t>Costituzionale</a:t>
            </a:r>
            <a:r>
              <a:rPr lang="en-US" altLang="el-GR" b="1" dirty="0" smtClean="0">
                <a:solidFill>
                  <a:srgbClr val="4C82AD"/>
                </a:solidFill>
                <a:latin typeface="Roboto" pitchFamily="2" charset="0"/>
                <a:ea typeface="Roboto" pitchFamily="2" charset="0"/>
                <a:cs typeface="Roboto" pitchFamily="2" charset="0"/>
              </a:rPr>
              <a:t> (ECLI:IT:COST)</a:t>
            </a:r>
          </a:p>
          <a:p>
            <a:pPr marL="457200" indent="-457200" algn="l">
              <a:lnSpc>
                <a:spcPct val="85000"/>
              </a:lnSpc>
              <a:buFontTx/>
              <a:buAutoNum type="arabicPeriod"/>
            </a:pPr>
            <a:endParaRPr lang="en-US" altLang="el-GR" b="1" dirty="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r>
              <a:rPr lang="en-US" altLang="el-GR" b="1" dirty="0" smtClean="0">
                <a:solidFill>
                  <a:srgbClr val="4C82AD"/>
                </a:solidFill>
                <a:latin typeface="Roboto" pitchFamily="2" charset="0"/>
                <a:ea typeface="Roboto" pitchFamily="2" charset="0"/>
                <a:cs typeface="Roboto" pitchFamily="2" charset="0"/>
              </a:rPr>
              <a:t>Corte </a:t>
            </a:r>
            <a:r>
              <a:rPr lang="en-US" altLang="el-GR" b="1" dirty="0" err="1" smtClean="0">
                <a:solidFill>
                  <a:srgbClr val="4C82AD"/>
                </a:solidFill>
                <a:latin typeface="Roboto" pitchFamily="2" charset="0"/>
                <a:ea typeface="Roboto" pitchFamily="2" charset="0"/>
                <a:cs typeface="Roboto" pitchFamily="2" charset="0"/>
              </a:rPr>
              <a:t>Suprema</a:t>
            </a:r>
            <a:r>
              <a:rPr lang="en-US" altLang="el-GR" b="1" dirty="0" smtClean="0">
                <a:solidFill>
                  <a:srgbClr val="4C82AD"/>
                </a:solidFill>
                <a:latin typeface="Roboto" pitchFamily="2" charset="0"/>
                <a:ea typeface="Roboto" pitchFamily="2" charset="0"/>
                <a:cs typeface="Roboto" pitchFamily="2" charset="0"/>
              </a:rPr>
              <a:t> di </a:t>
            </a:r>
            <a:r>
              <a:rPr lang="en-US" altLang="el-GR" b="1" dirty="0" err="1" smtClean="0">
                <a:solidFill>
                  <a:srgbClr val="4C82AD"/>
                </a:solidFill>
                <a:latin typeface="Roboto" pitchFamily="2" charset="0"/>
                <a:ea typeface="Roboto" pitchFamily="2" charset="0"/>
                <a:cs typeface="Roboto" pitchFamily="2" charset="0"/>
              </a:rPr>
              <a:t>Cassazione</a:t>
            </a:r>
            <a:r>
              <a:rPr lang="en-US" altLang="el-GR" b="1" dirty="0" smtClean="0">
                <a:solidFill>
                  <a:srgbClr val="4C82AD"/>
                </a:solidFill>
                <a:latin typeface="Roboto" pitchFamily="2" charset="0"/>
                <a:ea typeface="Roboto" pitchFamily="2" charset="0"/>
                <a:cs typeface="Roboto" pitchFamily="2" charset="0"/>
              </a:rPr>
              <a:t> (ECLI:IT:CASS) </a:t>
            </a:r>
            <a:br>
              <a:rPr lang="en-US" altLang="el-GR" b="1" dirty="0" smtClean="0">
                <a:solidFill>
                  <a:srgbClr val="4C82AD"/>
                </a:solidFill>
                <a:latin typeface="Roboto" pitchFamily="2" charset="0"/>
                <a:ea typeface="Roboto" pitchFamily="2" charset="0"/>
                <a:cs typeface="Roboto" pitchFamily="2" charset="0"/>
              </a:rPr>
            </a:br>
            <a:endParaRPr lang="en-US" altLang="el-GR" b="1" dirty="0" smtClean="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r>
              <a:rPr lang="en-US" altLang="el-GR" b="1" dirty="0" smtClean="0">
                <a:solidFill>
                  <a:srgbClr val="4C82AD"/>
                </a:solidFill>
                <a:latin typeface="Roboto" pitchFamily="2" charset="0"/>
                <a:ea typeface="Roboto" pitchFamily="2" charset="0"/>
                <a:cs typeface="Roboto" pitchFamily="2" charset="0"/>
              </a:rPr>
              <a:t>Corte </a:t>
            </a:r>
            <a:r>
              <a:rPr lang="en-US" altLang="el-GR" b="1" dirty="0" err="1" smtClean="0">
                <a:solidFill>
                  <a:srgbClr val="4C82AD"/>
                </a:solidFill>
                <a:latin typeface="Roboto" pitchFamily="2" charset="0"/>
                <a:ea typeface="Roboto" pitchFamily="2" charset="0"/>
                <a:cs typeface="Roboto" pitchFamily="2" charset="0"/>
              </a:rPr>
              <a:t>dei</a:t>
            </a:r>
            <a:r>
              <a:rPr lang="en-US" altLang="el-GR" b="1" dirty="0" smtClean="0">
                <a:solidFill>
                  <a:srgbClr val="4C82AD"/>
                </a:solidFill>
                <a:latin typeface="Roboto" pitchFamily="2" charset="0"/>
                <a:ea typeface="Roboto" pitchFamily="2" charset="0"/>
                <a:cs typeface="Roboto" pitchFamily="2" charset="0"/>
              </a:rPr>
              <a:t> </a:t>
            </a:r>
            <a:r>
              <a:rPr lang="en-US" altLang="el-GR" b="1" dirty="0" err="1" smtClean="0">
                <a:solidFill>
                  <a:srgbClr val="4C82AD"/>
                </a:solidFill>
                <a:latin typeface="Roboto" pitchFamily="2" charset="0"/>
                <a:ea typeface="Roboto" pitchFamily="2" charset="0"/>
                <a:cs typeface="Roboto" pitchFamily="2" charset="0"/>
              </a:rPr>
              <a:t>conti</a:t>
            </a:r>
            <a:r>
              <a:rPr lang="en-US" altLang="el-GR" b="1" dirty="0" smtClean="0">
                <a:solidFill>
                  <a:srgbClr val="4C82AD"/>
                </a:solidFill>
                <a:latin typeface="Roboto" pitchFamily="2" charset="0"/>
                <a:ea typeface="Roboto" pitchFamily="2" charset="0"/>
                <a:cs typeface="Roboto" pitchFamily="2" charset="0"/>
              </a:rPr>
              <a:t> (ECLI:IT:CONT)</a:t>
            </a:r>
            <a:br>
              <a:rPr lang="en-US" altLang="el-GR" b="1" dirty="0" smtClean="0">
                <a:solidFill>
                  <a:srgbClr val="4C82AD"/>
                </a:solidFill>
                <a:latin typeface="Roboto" pitchFamily="2" charset="0"/>
                <a:ea typeface="Roboto" pitchFamily="2" charset="0"/>
                <a:cs typeface="Roboto" pitchFamily="2" charset="0"/>
              </a:rPr>
            </a:br>
            <a:endParaRPr lang="en-US" altLang="el-GR" b="1" dirty="0" smtClean="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r>
              <a:rPr lang="en-US" altLang="el-GR" b="1" dirty="0" err="1">
                <a:solidFill>
                  <a:srgbClr val="4C82AD"/>
                </a:solidFill>
                <a:latin typeface="Roboto" pitchFamily="2" charset="0"/>
                <a:ea typeface="Roboto" pitchFamily="2" charset="0"/>
                <a:cs typeface="Roboto" pitchFamily="2" charset="0"/>
              </a:rPr>
              <a:t>C</a:t>
            </a:r>
            <a:r>
              <a:rPr lang="en-US" altLang="el-GR" b="1" dirty="0" err="1" smtClean="0">
                <a:solidFill>
                  <a:srgbClr val="4C82AD"/>
                </a:solidFill>
                <a:latin typeface="Roboto" pitchFamily="2" charset="0"/>
                <a:ea typeface="Roboto" pitchFamily="2" charset="0"/>
                <a:cs typeface="Roboto" pitchFamily="2" charset="0"/>
              </a:rPr>
              <a:t>onsiglio</a:t>
            </a:r>
            <a:r>
              <a:rPr lang="en-US" altLang="el-GR" b="1" dirty="0" smtClean="0">
                <a:solidFill>
                  <a:srgbClr val="4C82AD"/>
                </a:solidFill>
                <a:latin typeface="Roboto" pitchFamily="2" charset="0"/>
                <a:ea typeface="Roboto" pitchFamily="2" charset="0"/>
                <a:cs typeface="Roboto" pitchFamily="2" charset="0"/>
              </a:rPr>
              <a:t> di </a:t>
            </a:r>
            <a:r>
              <a:rPr lang="en-US" altLang="el-GR" b="1" dirty="0" err="1" smtClean="0">
                <a:solidFill>
                  <a:srgbClr val="4C82AD"/>
                </a:solidFill>
                <a:latin typeface="Roboto" pitchFamily="2" charset="0"/>
                <a:ea typeface="Roboto" pitchFamily="2" charset="0"/>
                <a:cs typeface="Roboto" pitchFamily="2" charset="0"/>
              </a:rPr>
              <a:t>Stato</a:t>
            </a:r>
            <a:r>
              <a:rPr lang="en-US" altLang="el-GR" b="1" dirty="0" smtClean="0">
                <a:solidFill>
                  <a:srgbClr val="4C82AD"/>
                </a:solidFill>
                <a:latin typeface="Roboto" pitchFamily="2" charset="0"/>
                <a:ea typeface="Roboto" pitchFamily="2" charset="0"/>
                <a:cs typeface="Roboto" pitchFamily="2" charset="0"/>
              </a:rPr>
              <a:t> (ECLI:IT:CDS) and administrative justice </a:t>
            </a:r>
            <a:r>
              <a:rPr lang="en-US" altLang="el-GR" b="1" dirty="0">
                <a:solidFill>
                  <a:srgbClr val="4C82AD"/>
                </a:solidFill>
                <a:latin typeface="Roboto" pitchFamily="2" charset="0"/>
                <a:ea typeface="Roboto" pitchFamily="2" charset="0"/>
                <a:cs typeface="Roboto" pitchFamily="2" charset="0"/>
              </a:rPr>
              <a:t/>
            </a:r>
            <a:br>
              <a:rPr lang="en-US" altLang="el-GR" b="1" dirty="0">
                <a:solidFill>
                  <a:srgbClr val="4C82AD"/>
                </a:solidFill>
                <a:latin typeface="Roboto" pitchFamily="2" charset="0"/>
                <a:ea typeface="Roboto" pitchFamily="2" charset="0"/>
                <a:cs typeface="Roboto" pitchFamily="2" charset="0"/>
              </a:rPr>
            </a:br>
            <a:endParaRPr lang="en-US" altLang="el-GR" b="1" dirty="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dirty="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noProof="1">
              <a:solidFill>
                <a:srgbClr val="4C82AD"/>
              </a:solidFill>
              <a:latin typeface="Roboto" pitchFamily="2" charset="0"/>
              <a:ea typeface="Roboto" pitchFamily="2" charset="0"/>
              <a:cs typeface="Roboto" pitchFamily="2" charset="0"/>
            </a:endParaRPr>
          </a:p>
        </p:txBody>
      </p:sp>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grpSp>
        <p:nvGrpSpPr>
          <p:cNvPr id="3" name="Gruppo 2"/>
          <p:cNvGrpSpPr/>
          <p:nvPr/>
        </p:nvGrpSpPr>
        <p:grpSpPr>
          <a:xfrm>
            <a:off x="5589999" y="1740657"/>
            <a:ext cx="3196989" cy="1792246"/>
            <a:chOff x="5589999" y="1520337"/>
            <a:chExt cx="3196989" cy="1792246"/>
          </a:xfrm>
        </p:grpSpPr>
        <p:pic>
          <p:nvPicPr>
            <p:cNvPr id="12"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374" y="1520337"/>
              <a:ext cx="360094" cy="416988"/>
            </a:xfrm>
            <a:prstGeom prst="rect">
              <a:avLst/>
            </a:prstGeom>
          </p:spPr>
        </p:pic>
        <p:pic>
          <p:nvPicPr>
            <p:cNvPr id="1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999" y="2411646"/>
              <a:ext cx="360094" cy="416988"/>
            </a:xfrm>
            <a:prstGeom prst="rect">
              <a:avLst/>
            </a:prstGeom>
          </p:spPr>
        </p:pic>
        <p:pic>
          <p:nvPicPr>
            <p:cNvPr id="15"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6894" y="2895595"/>
              <a:ext cx="360094" cy="416988"/>
            </a:xfrm>
            <a:prstGeom prst="rect">
              <a:avLst/>
            </a:prstGeom>
          </p:spPr>
        </p:pic>
      </p:grpSp>
    </p:spTree>
    <p:extLst>
      <p:ext uri="{BB962C8B-B14F-4D97-AF65-F5344CB8AC3E}">
        <p14:creationId xmlns:p14="http://schemas.microsoft.com/office/powerpoint/2010/main" val="422800812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77">
                                            <p:txEl>
                                              <p:pRg st="0" end="0"/>
                                            </p:txEl>
                                          </p:spTgt>
                                        </p:tgtEl>
                                        <p:attrNameLst>
                                          <p:attrName>style.visibility</p:attrName>
                                        </p:attrNameLst>
                                      </p:cBhvr>
                                      <p:to>
                                        <p:strVal val="visible"/>
                                      </p:to>
                                    </p:set>
                                    <p:animEffect transition="in" filter="fade">
                                      <p:cBhvr>
                                        <p:cTn id="13" dur="1000"/>
                                        <p:tgtEl>
                                          <p:spTgt spid="307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7">
                                            <p:txEl>
                                              <p:pRg st="2" end="2"/>
                                            </p:txEl>
                                          </p:spTgt>
                                        </p:tgtEl>
                                        <p:attrNameLst>
                                          <p:attrName>style.visibility</p:attrName>
                                        </p:attrNameLst>
                                      </p:cBhvr>
                                      <p:to>
                                        <p:strVal val="visible"/>
                                      </p:to>
                                    </p:set>
                                    <p:animEffect transition="in" filter="fade">
                                      <p:cBhvr>
                                        <p:cTn id="16" dur="1000"/>
                                        <p:tgtEl>
                                          <p:spTgt spid="307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7">
                                            <p:txEl>
                                              <p:pRg st="3" end="3"/>
                                            </p:txEl>
                                          </p:spTgt>
                                        </p:tgtEl>
                                        <p:attrNameLst>
                                          <p:attrName>style.visibility</p:attrName>
                                        </p:attrNameLst>
                                      </p:cBhvr>
                                      <p:to>
                                        <p:strVal val="visible"/>
                                      </p:to>
                                    </p:set>
                                    <p:animEffect transition="in" filter="fade">
                                      <p:cBhvr>
                                        <p:cTn id="19" dur="1000"/>
                                        <p:tgtEl>
                                          <p:spTgt spid="307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7">
                                            <p:txEl>
                                              <p:pRg st="4" end="4"/>
                                            </p:txEl>
                                          </p:spTgt>
                                        </p:tgtEl>
                                        <p:attrNameLst>
                                          <p:attrName>style.visibility</p:attrName>
                                        </p:attrNameLst>
                                      </p:cBhvr>
                                      <p:to>
                                        <p:strVal val="visible"/>
                                      </p:to>
                                    </p:set>
                                    <p:animEffect transition="in" filter="fade">
                                      <p:cBhvr>
                                        <p:cTn id="22" dur="1000"/>
                                        <p:tgtEl>
                                          <p:spTgt spid="307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3077"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latin typeface="Arial"/>
            </a:endParaRPr>
          </a:p>
        </p:txBody>
      </p:sp>
      <p:grpSp>
        <p:nvGrpSpPr>
          <p:cNvPr id="2" name="Group 25"/>
          <p:cNvGrpSpPr>
            <a:grpSpLocks/>
          </p:cNvGrpSpPr>
          <p:nvPr/>
        </p:nvGrpSpPr>
        <p:grpSpPr bwMode="auto">
          <a:xfrm>
            <a:off x="2120900" y="346075"/>
            <a:ext cx="4693879" cy="600075"/>
            <a:chOff x="3275" y="147"/>
            <a:chExt cx="2383" cy="503"/>
          </a:xfrm>
        </p:grpSpPr>
        <p:sp>
          <p:nvSpPr>
            <p:cNvPr id="3082" name="Titel 1"/>
            <p:cNvSpPr>
              <a:spLocks/>
            </p:cNvSpPr>
            <p:nvPr/>
          </p:nvSpPr>
          <p:spPr bwMode="auto">
            <a:xfrm>
              <a:off x="3275" y="147"/>
              <a:ext cx="2353" cy="316"/>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Corte Costituzionale (COST)</a:t>
              </a:r>
              <a:endParaRPr lang="en-US" altLang="el-GR" sz="2800" b="1" noProof="1">
                <a:solidFill>
                  <a:srgbClr val="4C82AD"/>
                </a:solidFill>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r>
                <a:rPr lang="it-IT" altLang="el-GR" sz="2800" noProof="1" smtClean="0">
                  <a:solidFill>
                    <a:srgbClr val="4C82AD"/>
                  </a:solidFill>
                  <a:latin typeface="Roboto" pitchFamily="2" charset="0"/>
                  <a:ea typeface="Roboto" pitchFamily="2" charset="0"/>
                  <a:cs typeface="Roboto" pitchFamily="2" charset="0"/>
                </a:rPr>
                <a:t>C</a:t>
              </a:r>
              <a:r>
                <a:rPr lang="en-US" altLang="el-GR" sz="2800" noProof="1" smtClean="0">
                  <a:solidFill>
                    <a:srgbClr val="4C82AD"/>
                  </a:solidFill>
                  <a:latin typeface="Roboto" pitchFamily="2" charset="0"/>
                  <a:ea typeface="Roboto" pitchFamily="2" charset="0"/>
                  <a:cs typeface="Roboto" pitchFamily="2" charset="0"/>
                </a:rPr>
                <a:t>onstitutional Court</a:t>
              </a:r>
              <a:endParaRPr lang="en-US" altLang="el-GR" sz="2800" noProof="1">
                <a:solidFill>
                  <a:srgbClr val="4C82AD"/>
                </a:solidFill>
                <a:latin typeface="Roboto" pitchFamily="2" charset="0"/>
                <a:ea typeface="Roboto" pitchFamily="2" charset="0"/>
                <a:cs typeface="Roboto" pitchFamily="2" charset="0"/>
              </a:endParaRPr>
            </a:p>
          </p:txBody>
        </p:sp>
      </p:grpSp>
      <p:sp>
        <p:nvSpPr>
          <p:cNvPr id="3077" name="Titel 1"/>
          <p:cNvSpPr>
            <a:spLocks/>
          </p:cNvSpPr>
          <p:nvPr/>
        </p:nvSpPr>
        <p:spPr bwMode="auto">
          <a:xfrm>
            <a:off x="1898650" y="1856624"/>
            <a:ext cx="6897688" cy="2361416"/>
          </a:xfrm>
          <a:prstGeom prst="rect">
            <a:avLst/>
          </a:prstGeom>
          <a:noFill/>
          <a:ln w="9525">
            <a:noFill/>
            <a:miter lim="800000"/>
            <a:headEnd/>
            <a:tailEnd/>
          </a:ln>
        </p:spPr>
        <p:txBody>
          <a:bodyPr wrap="square" lIns="0" tIns="0" rIns="0" bIns="0">
            <a:spAutoFit/>
          </a:bodyPr>
          <a:lstStyle/>
          <a:p>
            <a:pPr marL="285750" indent="-285750" algn="l">
              <a:lnSpc>
                <a:spcPct val="85000"/>
              </a:lnSpc>
              <a:buFont typeface="Arial"/>
              <a:buChar char="•"/>
            </a:pPr>
            <a:r>
              <a:rPr lang="it-IT" altLang="el-GR" b="1" dirty="0" err="1" smtClean="0">
                <a:solidFill>
                  <a:srgbClr val="4C82AD"/>
                </a:solidFill>
                <a:latin typeface="Roboto" pitchFamily="2" charset="0"/>
                <a:ea typeface="Roboto" pitchFamily="2" charset="0"/>
                <a:cs typeface="Roboto" pitchFamily="2" charset="0"/>
              </a:rPr>
              <a:t>Indexed</a:t>
            </a:r>
            <a:r>
              <a:rPr lang="en-US" altLang="el-GR" b="1" dirty="0" smtClean="0">
                <a:solidFill>
                  <a:srgbClr val="4C82AD"/>
                </a:solidFill>
                <a:latin typeface="Roboto" pitchFamily="2" charset="0"/>
                <a:ea typeface="Roboto" pitchFamily="2" charset="0"/>
                <a:cs typeface="Roboto" pitchFamily="2" charset="0"/>
              </a:rPr>
              <a:t> on ECLI SE  of e-Justice portal </a:t>
            </a:r>
            <a:r>
              <a:rPr lang="en-US" altLang="el-GR" b="1" u="sng" dirty="0" smtClean="0">
                <a:solidFill>
                  <a:srgbClr val="4C82AD"/>
                </a:solidFill>
                <a:latin typeface="Roboto" pitchFamily="2" charset="0"/>
                <a:ea typeface="Roboto" pitchFamily="2" charset="0"/>
                <a:cs typeface="Roboto" pitchFamily="2" charset="0"/>
              </a:rPr>
              <a:t>since November 2016 </a:t>
            </a:r>
          </a:p>
          <a:p>
            <a:pPr marL="285750" indent="-285750" algn="l">
              <a:lnSpc>
                <a:spcPct val="85000"/>
              </a:lnSpc>
              <a:buFont typeface="Arial"/>
              <a:buChar char="•"/>
            </a:pPr>
            <a:endParaRPr lang="en-US" altLang="el-GR" b="1" dirty="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r>
              <a:rPr lang="it-IT" altLang="el-GR" b="1" dirty="0" smtClean="0">
                <a:solidFill>
                  <a:srgbClr val="4C82AD"/>
                </a:solidFill>
                <a:latin typeface="Roboto" pitchFamily="2" charset="0"/>
                <a:ea typeface="Roboto" pitchFamily="2" charset="0"/>
                <a:cs typeface="Roboto" pitchFamily="2" charset="0"/>
              </a:rPr>
              <a:t>A</a:t>
            </a:r>
            <a:r>
              <a:rPr lang="en-US" altLang="el-GR" b="1" dirty="0" err="1" smtClean="0">
                <a:solidFill>
                  <a:srgbClr val="4C82AD"/>
                </a:solidFill>
                <a:latin typeface="Roboto" pitchFamily="2" charset="0"/>
                <a:ea typeface="Roboto" pitchFamily="2" charset="0"/>
                <a:cs typeface="Roboto" pitchFamily="2" charset="0"/>
              </a:rPr>
              <a:t>pprox</a:t>
            </a:r>
            <a:r>
              <a:rPr lang="en-US" altLang="el-GR" b="1" dirty="0" smtClean="0">
                <a:solidFill>
                  <a:srgbClr val="4C82AD"/>
                </a:solidFill>
                <a:latin typeface="Roboto" pitchFamily="2" charset="0"/>
                <a:ea typeface="Roboto" pitchFamily="2" charset="0"/>
                <a:cs typeface="Roboto" pitchFamily="2" charset="0"/>
              </a:rPr>
              <a:t> 20.000 decisions / growth rate per year approx. 300</a:t>
            </a:r>
            <a:br>
              <a:rPr lang="en-US" altLang="el-GR" b="1" dirty="0" smtClean="0">
                <a:solidFill>
                  <a:srgbClr val="4C82AD"/>
                </a:solidFill>
                <a:latin typeface="Roboto" pitchFamily="2" charset="0"/>
                <a:ea typeface="Roboto" pitchFamily="2" charset="0"/>
                <a:cs typeface="Roboto" pitchFamily="2" charset="0"/>
              </a:rPr>
            </a:br>
            <a:endParaRPr lang="en-US" altLang="el-GR" b="1" dirty="0" smtClean="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r>
              <a:rPr lang="it-IT" altLang="el-GR" b="1" dirty="0" smtClean="0">
                <a:solidFill>
                  <a:srgbClr val="4C82AD"/>
                </a:solidFill>
                <a:latin typeface="Roboto" pitchFamily="2" charset="0"/>
                <a:ea typeface="Roboto" pitchFamily="2" charset="0"/>
                <a:cs typeface="Roboto" pitchFamily="2" charset="0"/>
              </a:rPr>
              <a:t>C</a:t>
            </a:r>
            <a:r>
              <a:rPr lang="en-US" altLang="el-GR" b="1" dirty="0" err="1" smtClean="0">
                <a:solidFill>
                  <a:srgbClr val="4C82AD"/>
                </a:solidFill>
                <a:latin typeface="Roboto" pitchFamily="2" charset="0"/>
                <a:ea typeface="Roboto" pitchFamily="2" charset="0"/>
                <a:cs typeface="Roboto" pitchFamily="2" charset="0"/>
              </a:rPr>
              <a:t>omplete</a:t>
            </a:r>
            <a:r>
              <a:rPr lang="en-US" altLang="el-GR" b="1" dirty="0" smtClean="0">
                <a:solidFill>
                  <a:srgbClr val="4C82AD"/>
                </a:solidFill>
                <a:latin typeface="Roboto" pitchFamily="2" charset="0"/>
                <a:ea typeface="Roboto" pitchFamily="2" charset="0"/>
                <a:cs typeface="Roboto" pitchFamily="2" charset="0"/>
              </a:rPr>
              <a:t> archive of published decisions</a:t>
            </a:r>
            <a:br>
              <a:rPr lang="en-US" altLang="el-GR" b="1" dirty="0" smtClean="0">
                <a:solidFill>
                  <a:srgbClr val="4C82AD"/>
                </a:solidFill>
                <a:latin typeface="Roboto" pitchFamily="2" charset="0"/>
                <a:ea typeface="Roboto" pitchFamily="2" charset="0"/>
                <a:cs typeface="Roboto" pitchFamily="2" charset="0"/>
              </a:rPr>
            </a:br>
            <a:endParaRPr lang="en-US" altLang="el-GR" b="1" dirty="0" smtClean="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r>
              <a:rPr lang="en-US" altLang="el-GR" b="1" dirty="0" err="1" smtClean="0">
                <a:solidFill>
                  <a:srgbClr val="4C82AD"/>
                </a:solidFill>
                <a:latin typeface="Roboto" pitchFamily="2" charset="0"/>
                <a:ea typeface="Roboto" pitchFamily="2" charset="0"/>
                <a:cs typeface="Roboto" pitchFamily="2" charset="0"/>
              </a:rPr>
              <a:t>ECLI:IT:COST:</a:t>
            </a:r>
            <a:r>
              <a:rPr lang="en-US" altLang="el-GR" b="1" i="1" dirty="0" err="1" smtClean="0">
                <a:solidFill>
                  <a:srgbClr val="4C82AD"/>
                </a:solidFill>
                <a:latin typeface="Roboto" pitchFamily="2" charset="0"/>
                <a:ea typeface="Roboto" pitchFamily="2" charset="0"/>
                <a:cs typeface="Roboto" pitchFamily="2" charset="0"/>
              </a:rPr>
              <a:t>year</a:t>
            </a:r>
            <a:r>
              <a:rPr lang="en-US" altLang="el-GR" b="1" dirty="0" err="1" smtClean="0">
                <a:solidFill>
                  <a:srgbClr val="4C82AD"/>
                </a:solidFill>
                <a:latin typeface="Roboto" pitchFamily="2" charset="0"/>
                <a:ea typeface="Roboto" pitchFamily="2" charset="0"/>
                <a:cs typeface="Roboto" pitchFamily="2" charset="0"/>
              </a:rPr>
              <a:t>:</a:t>
            </a:r>
            <a:r>
              <a:rPr lang="en-US" altLang="el-GR" b="1" i="1" dirty="0" err="1" smtClean="0">
                <a:solidFill>
                  <a:srgbClr val="4C82AD"/>
                </a:solidFill>
                <a:latin typeface="Roboto" pitchFamily="2" charset="0"/>
                <a:ea typeface="Roboto" pitchFamily="2" charset="0"/>
                <a:cs typeface="Roboto" pitchFamily="2" charset="0"/>
              </a:rPr>
              <a:t>number</a:t>
            </a:r>
            <a:r>
              <a:rPr lang="en-US" altLang="el-GR" b="1" dirty="0" smtClean="0">
                <a:solidFill>
                  <a:srgbClr val="4C82AD"/>
                </a:solidFill>
                <a:latin typeface="Roboto" pitchFamily="2" charset="0"/>
                <a:ea typeface="Roboto" pitchFamily="2" charset="0"/>
                <a:cs typeface="Roboto" pitchFamily="2" charset="0"/>
              </a:rPr>
              <a:t>  ECLI:IT:COST:2016:250</a:t>
            </a:r>
          </a:p>
          <a:p>
            <a:pPr algn="l">
              <a:lnSpc>
                <a:spcPct val="85000"/>
              </a:lnSpc>
            </a:pPr>
            <a:endParaRPr lang="en-US" altLang="el-GR" b="1" dirty="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dirty="0">
              <a:solidFill>
                <a:srgbClr val="4C82AD"/>
              </a:solidFill>
              <a:latin typeface="Roboto" pitchFamily="2" charset="0"/>
              <a:ea typeface="Roboto" pitchFamily="2" charset="0"/>
              <a:cs typeface="Roboto" pitchFamily="2" charset="0"/>
            </a:endParaRPr>
          </a:p>
          <a:p>
            <a:pPr algn="l">
              <a:lnSpc>
                <a:spcPct val="85000"/>
              </a:lnSpc>
            </a:pPr>
            <a:endParaRPr lang="en-US" altLang="el-GR" b="1" noProof="1">
              <a:solidFill>
                <a:srgbClr val="4C82AD"/>
              </a:solidFill>
              <a:latin typeface="Roboto" pitchFamily="2" charset="0"/>
              <a:ea typeface="Roboto" pitchFamily="2" charset="0"/>
              <a:cs typeface="Roboto" pitchFamily="2" charset="0"/>
            </a:endParaRPr>
          </a:p>
        </p:txBody>
      </p:sp>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392329534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7">
                                            <p:txEl>
                                              <p:pRg st="0" end="0"/>
                                            </p:txEl>
                                          </p:spTgt>
                                        </p:tgtEl>
                                        <p:attrNameLst>
                                          <p:attrName>style.visibility</p:attrName>
                                        </p:attrNameLst>
                                      </p:cBhvr>
                                      <p:to>
                                        <p:strVal val="visible"/>
                                      </p:to>
                                    </p:set>
                                    <p:animEffect transition="in" filter="fade">
                                      <p:cBhvr>
                                        <p:cTn id="17" dur="1000"/>
                                        <p:tgtEl>
                                          <p:spTgt spid="3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7">
                                            <p:txEl>
                                              <p:pRg st="2" end="2"/>
                                            </p:txEl>
                                          </p:spTgt>
                                        </p:tgtEl>
                                        <p:attrNameLst>
                                          <p:attrName>style.visibility</p:attrName>
                                        </p:attrNameLst>
                                      </p:cBhvr>
                                      <p:to>
                                        <p:strVal val="visible"/>
                                      </p:to>
                                    </p:set>
                                    <p:animEffect transition="in" filter="fade">
                                      <p:cBhvr>
                                        <p:cTn id="22" dur="1000"/>
                                        <p:tgtEl>
                                          <p:spTgt spid="30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7">
                                            <p:txEl>
                                              <p:pRg st="3" end="3"/>
                                            </p:txEl>
                                          </p:spTgt>
                                        </p:tgtEl>
                                        <p:attrNameLst>
                                          <p:attrName>style.visibility</p:attrName>
                                        </p:attrNameLst>
                                      </p:cBhvr>
                                      <p:to>
                                        <p:strVal val="visible"/>
                                      </p:to>
                                    </p:set>
                                    <p:animEffect transition="in" filter="fade">
                                      <p:cBhvr>
                                        <p:cTn id="27" dur="1000"/>
                                        <p:tgtEl>
                                          <p:spTgt spid="307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7">
                                            <p:txEl>
                                              <p:pRg st="4" end="4"/>
                                            </p:txEl>
                                          </p:spTgt>
                                        </p:tgtEl>
                                        <p:attrNameLst>
                                          <p:attrName>style.visibility</p:attrName>
                                        </p:attrNameLst>
                                      </p:cBhvr>
                                      <p:to>
                                        <p:strVal val="visible"/>
                                      </p:to>
                                    </p:set>
                                    <p:animEffect transition="in" filter="fade">
                                      <p:cBhvr>
                                        <p:cTn id="32" dur="1000"/>
                                        <p:tgtEl>
                                          <p:spTgt spid="30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3077" grpId="0" uiExpand="1" build="p" bldLvl="4"/>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pic>
        <p:nvPicPr>
          <p:cNvPr id="3" name="Immagine 2" descr="COST-1-im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995" y="169205"/>
            <a:ext cx="7263823" cy="4773548"/>
          </a:xfrm>
          <a:prstGeom prst="rect">
            <a:avLst/>
          </a:prstGeom>
        </p:spPr>
      </p:pic>
    </p:spTree>
    <p:extLst>
      <p:ext uri="{BB962C8B-B14F-4D97-AF65-F5344CB8AC3E}">
        <p14:creationId xmlns:p14="http://schemas.microsoft.com/office/powerpoint/2010/main" val="306812001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pic>
        <p:nvPicPr>
          <p:cNvPr id="4" name="Immagine 3" descr="COST-2-im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364" y="176692"/>
            <a:ext cx="6488540" cy="4779153"/>
          </a:xfrm>
          <a:prstGeom prst="rect">
            <a:avLst/>
          </a:prstGeom>
        </p:spPr>
      </p:pic>
      <p:pic>
        <p:nvPicPr>
          <p:cNvPr id="5" name="Immagine 4" descr="COST-3-im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608" y="1840146"/>
            <a:ext cx="2880611" cy="507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84135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latin typeface="Arial"/>
            </a:endParaRPr>
          </a:p>
        </p:txBody>
      </p:sp>
      <p:grpSp>
        <p:nvGrpSpPr>
          <p:cNvPr id="2" name="Group 25"/>
          <p:cNvGrpSpPr>
            <a:grpSpLocks/>
          </p:cNvGrpSpPr>
          <p:nvPr/>
        </p:nvGrpSpPr>
        <p:grpSpPr bwMode="auto">
          <a:xfrm>
            <a:off x="2120899" y="346075"/>
            <a:ext cx="6441581" cy="600075"/>
            <a:chOff x="3275" y="147"/>
            <a:chExt cx="2383" cy="503"/>
          </a:xfrm>
        </p:grpSpPr>
        <p:sp>
          <p:nvSpPr>
            <p:cNvPr id="3082" name="Titel 1"/>
            <p:cNvSpPr>
              <a:spLocks/>
            </p:cNvSpPr>
            <p:nvPr/>
          </p:nvSpPr>
          <p:spPr bwMode="auto">
            <a:xfrm>
              <a:off x="3275" y="147"/>
              <a:ext cx="2353" cy="316"/>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Corte Suprema di Cassazione (CASS)   </a:t>
              </a:r>
              <a:endParaRPr lang="en-US" altLang="el-GR" sz="2800" b="1" noProof="1">
                <a:solidFill>
                  <a:srgbClr val="4C82AD"/>
                </a:solidFill>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r>
                <a:rPr lang="it-IT" altLang="el-GR" sz="2800" noProof="1" smtClean="0">
                  <a:solidFill>
                    <a:srgbClr val="4C82AD"/>
                  </a:solidFill>
                  <a:latin typeface="Roboto" pitchFamily="2" charset="0"/>
                  <a:ea typeface="Roboto" pitchFamily="2" charset="0"/>
                  <a:cs typeface="Roboto" pitchFamily="2" charset="0"/>
                </a:rPr>
                <a:t>Supreme Court of Cassation</a:t>
              </a:r>
              <a:endParaRPr lang="en-US" altLang="el-GR" sz="2800" noProof="1">
                <a:solidFill>
                  <a:srgbClr val="4C82AD"/>
                </a:solidFill>
                <a:latin typeface="Roboto" pitchFamily="2" charset="0"/>
                <a:ea typeface="Roboto" pitchFamily="2" charset="0"/>
                <a:cs typeface="Roboto" pitchFamily="2" charset="0"/>
              </a:endParaRPr>
            </a:p>
          </p:txBody>
        </p:sp>
      </p:grpSp>
      <p:sp>
        <p:nvSpPr>
          <p:cNvPr id="3077" name="Titel 1"/>
          <p:cNvSpPr>
            <a:spLocks/>
          </p:cNvSpPr>
          <p:nvPr/>
        </p:nvSpPr>
        <p:spPr bwMode="auto">
          <a:xfrm>
            <a:off x="1798066" y="1371296"/>
            <a:ext cx="7245350" cy="4009560"/>
          </a:xfrm>
          <a:prstGeom prst="rect">
            <a:avLst/>
          </a:prstGeom>
          <a:noFill/>
          <a:ln w="9525">
            <a:noFill/>
            <a:miter lim="800000"/>
            <a:headEnd/>
            <a:tailEnd/>
          </a:ln>
        </p:spPr>
        <p:txBody>
          <a:bodyPr wrap="square" lIns="0" tIns="0" rIns="0" bIns="0">
            <a:spAutoFit/>
          </a:bodyPr>
          <a:lstStyle/>
          <a:p>
            <a:pPr marL="457200" indent="-457200" algn="l">
              <a:lnSpc>
                <a:spcPct val="85000"/>
              </a:lnSpc>
              <a:buFont typeface="Arial"/>
              <a:buChar char="•"/>
            </a:pPr>
            <a:r>
              <a:rPr lang="it-IT" altLang="el-GR" b="1" dirty="0" err="1" smtClean="0">
                <a:solidFill>
                  <a:srgbClr val="4C82AD"/>
                </a:solidFill>
                <a:latin typeface="Roboto" pitchFamily="2" charset="0"/>
                <a:ea typeface="Roboto" pitchFamily="2" charset="0"/>
                <a:cs typeface="Roboto" pitchFamily="2" charset="0"/>
              </a:rPr>
              <a:t>Indexed</a:t>
            </a:r>
            <a:r>
              <a:rPr lang="en-US" altLang="el-GR" b="1" dirty="0" smtClean="0">
                <a:solidFill>
                  <a:srgbClr val="4C82AD"/>
                </a:solidFill>
                <a:latin typeface="Roboto" pitchFamily="2" charset="0"/>
                <a:ea typeface="Roboto" pitchFamily="2" charset="0"/>
                <a:cs typeface="Roboto" pitchFamily="2" charset="0"/>
              </a:rPr>
              <a:t> on ECLI SE  of e-Justice portal </a:t>
            </a:r>
            <a:r>
              <a:rPr lang="en-US" altLang="el-GR" b="1" u="sng" dirty="0" smtClean="0">
                <a:solidFill>
                  <a:srgbClr val="4C82AD"/>
                </a:solidFill>
                <a:latin typeface="Roboto" pitchFamily="2" charset="0"/>
                <a:ea typeface="Roboto" pitchFamily="2" charset="0"/>
                <a:cs typeface="Roboto" pitchFamily="2" charset="0"/>
              </a:rPr>
              <a:t>since January 2017</a:t>
            </a:r>
          </a:p>
          <a:p>
            <a:pPr marL="457200" indent="-457200" algn="l">
              <a:lnSpc>
                <a:spcPct val="85000"/>
              </a:lnSpc>
              <a:buFont typeface="Arial"/>
              <a:buChar char="•"/>
            </a:pPr>
            <a:endParaRPr lang="en-US" altLang="el-GR" b="1" dirty="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r>
              <a:rPr lang="it-IT" altLang="el-GR" b="1" dirty="0" err="1" smtClean="0">
                <a:solidFill>
                  <a:srgbClr val="4C82AD"/>
                </a:solidFill>
                <a:latin typeface="Roboto" pitchFamily="2" charset="0"/>
                <a:ea typeface="Roboto" pitchFamily="2" charset="0"/>
                <a:cs typeface="Roboto" pitchFamily="2" charset="0"/>
              </a:rPr>
              <a:t>Approx</a:t>
            </a:r>
            <a:r>
              <a:rPr lang="it-IT" altLang="el-GR" b="1" dirty="0" smtClean="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1.1 millions decisions  / growth rate per year approx. 80.000</a:t>
            </a:r>
            <a:br>
              <a:rPr lang="en-US" altLang="el-GR" b="1" dirty="0" smtClean="0">
                <a:solidFill>
                  <a:srgbClr val="4C82AD"/>
                </a:solidFill>
                <a:latin typeface="Roboto" pitchFamily="2" charset="0"/>
                <a:ea typeface="Roboto" pitchFamily="2" charset="0"/>
                <a:cs typeface="Roboto" pitchFamily="2" charset="0"/>
              </a:rPr>
            </a:br>
            <a:endParaRPr lang="en-US" altLang="el-GR" b="1" dirty="0" smtClean="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r>
              <a:rPr lang="en-US" altLang="el-GR" b="1" dirty="0">
                <a:solidFill>
                  <a:srgbClr val="4C82AD"/>
                </a:solidFill>
                <a:latin typeface="Roboto" pitchFamily="2" charset="0"/>
                <a:ea typeface="Roboto" pitchFamily="2" charset="0"/>
                <a:cs typeface="Roboto" pitchFamily="2" charset="0"/>
              </a:rPr>
              <a:t>A</a:t>
            </a:r>
            <a:r>
              <a:rPr lang="en-US" altLang="el-GR" b="1" dirty="0" smtClean="0">
                <a:solidFill>
                  <a:srgbClr val="4C82AD"/>
                </a:solidFill>
                <a:latin typeface="Roboto" pitchFamily="2" charset="0"/>
                <a:ea typeface="Roboto" pitchFamily="2" charset="0"/>
                <a:cs typeface="Roboto" pitchFamily="2" charset="0"/>
              </a:rPr>
              <a:t>rchive </a:t>
            </a:r>
            <a:r>
              <a:rPr lang="en-US" altLang="el-GR" b="1" dirty="0" smtClean="0">
                <a:solidFill>
                  <a:srgbClr val="4C82AD"/>
                </a:solidFill>
                <a:latin typeface="Roboto" pitchFamily="2" charset="0"/>
                <a:ea typeface="Roboto" pitchFamily="2" charset="0"/>
                <a:cs typeface="Roboto" pitchFamily="2" charset="0"/>
              </a:rPr>
              <a:t>of </a:t>
            </a:r>
            <a:r>
              <a:rPr lang="en-US" altLang="el-GR" b="1" dirty="0">
                <a:solidFill>
                  <a:srgbClr val="4C82AD"/>
                </a:solidFill>
                <a:latin typeface="Roboto" pitchFamily="2" charset="0"/>
                <a:ea typeface="Roboto" pitchFamily="2" charset="0"/>
                <a:cs typeface="Roboto" pitchFamily="2" charset="0"/>
              </a:rPr>
              <a:t>decisions published on </a:t>
            </a:r>
            <a:r>
              <a:rPr lang="en-US" altLang="el-GR" b="1" i="1" dirty="0" err="1">
                <a:solidFill>
                  <a:srgbClr val="4C82AD"/>
                </a:solidFill>
                <a:latin typeface="Roboto" pitchFamily="2" charset="0"/>
                <a:ea typeface="Roboto" pitchFamily="2" charset="0"/>
                <a:cs typeface="Roboto" pitchFamily="2" charset="0"/>
              </a:rPr>
              <a:t>i</a:t>
            </a:r>
            <a:r>
              <a:rPr lang="en-US" altLang="el-GR" b="1" i="1" dirty="0" err="1" smtClean="0">
                <a:solidFill>
                  <a:srgbClr val="4C82AD"/>
                </a:solidFill>
                <a:latin typeface="Roboto" pitchFamily="2" charset="0"/>
                <a:ea typeface="Roboto" pitchFamily="2" charset="0"/>
                <a:cs typeface="Roboto" pitchFamily="2" charset="0"/>
              </a:rPr>
              <a:t>talgiure.giustizia.it</a:t>
            </a:r>
            <a:endParaRPr lang="en-US" altLang="el-GR" b="1" i="1" dirty="0" smtClean="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endParaRPr lang="en-US" altLang="el-GR" b="1" dirty="0" smtClean="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r>
              <a:rPr lang="en-US" altLang="el-GR" b="1" dirty="0" smtClean="0">
                <a:solidFill>
                  <a:srgbClr val="4C82AD"/>
                </a:solidFill>
                <a:latin typeface="Roboto" pitchFamily="2" charset="0"/>
                <a:ea typeface="Roboto" pitchFamily="2" charset="0"/>
                <a:cs typeface="Roboto" pitchFamily="2" charset="0"/>
              </a:rPr>
              <a:t>Judicial decisions on Civil (CIV) and Criminal (PEN) matters </a:t>
            </a:r>
            <a:br>
              <a:rPr lang="en-US" altLang="el-GR" b="1" dirty="0" smtClean="0">
                <a:solidFill>
                  <a:srgbClr val="4C82AD"/>
                </a:solidFill>
                <a:latin typeface="Roboto" pitchFamily="2" charset="0"/>
                <a:ea typeface="Roboto" pitchFamily="2" charset="0"/>
                <a:cs typeface="Roboto" pitchFamily="2" charset="0"/>
              </a:rPr>
            </a:br>
            <a:endParaRPr lang="en-US" altLang="el-GR" b="1" dirty="0" smtClean="0">
              <a:solidFill>
                <a:srgbClr val="4C82AD"/>
              </a:solidFill>
              <a:latin typeface="Roboto" pitchFamily="2" charset="0"/>
              <a:ea typeface="Roboto" pitchFamily="2" charset="0"/>
              <a:cs typeface="Roboto" pitchFamily="2" charset="0"/>
            </a:endParaRPr>
          </a:p>
          <a:p>
            <a:pPr lvl="1" algn="l">
              <a:lnSpc>
                <a:spcPct val="85000"/>
              </a:lnSpc>
            </a:pPr>
            <a:r>
              <a:rPr lang="en-US" altLang="el-GR" b="1" dirty="0" smtClean="0">
                <a:solidFill>
                  <a:srgbClr val="4C82AD"/>
                </a:solidFill>
                <a:latin typeface="Roboto" pitchFamily="2" charset="0"/>
                <a:ea typeface="Roboto" pitchFamily="2" charset="0"/>
                <a:cs typeface="Roboto" pitchFamily="2" charset="0"/>
              </a:rPr>
              <a:t> 		ECLI:IT:CASS:1994:10189CIV</a:t>
            </a:r>
          </a:p>
          <a:p>
            <a:pPr lvl="1" algn="l">
              <a:lnSpc>
                <a:spcPct val="85000"/>
              </a:lnSpc>
            </a:pPr>
            <a:r>
              <a:rPr lang="en-US" altLang="el-GR" b="1" dirty="0" smtClean="0">
                <a:solidFill>
                  <a:srgbClr val="4C82AD"/>
                </a:solidFill>
                <a:latin typeface="Roboto" pitchFamily="2" charset="0"/>
                <a:ea typeface="Roboto" pitchFamily="2" charset="0"/>
                <a:cs typeface="Roboto" pitchFamily="2" charset="0"/>
              </a:rPr>
              <a:t>		ECLI:IT:CASS:2002:22539PEN</a:t>
            </a:r>
          </a:p>
          <a:p>
            <a:pPr marL="285750" indent="-285750" algn="l">
              <a:lnSpc>
                <a:spcPct val="85000"/>
              </a:lnSpc>
              <a:buFont typeface="Arial"/>
              <a:buChar char="•"/>
            </a:pPr>
            <a:endParaRPr lang="it-IT" altLang="el-GR" b="1" dirty="0" smtClean="0">
              <a:solidFill>
                <a:srgbClr val="4C82AD"/>
              </a:solidFill>
              <a:latin typeface="Roboto" pitchFamily="2" charset="0"/>
              <a:ea typeface="Roboto" pitchFamily="2" charset="0"/>
              <a:cs typeface="Roboto" pitchFamily="2" charset="0"/>
            </a:endParaRPr>
          </a:p>
          <a:p>
            <a:pPr marL="457200" indent="-457200" algn="l">
              <a:lnSpc>
                <a:spcPct val="85000"/>
              </a:lnSpc>
              <a:buFont typeface="Arial"/>
              <a:buChar char="•"/>
            </a:pPr>
            <a:r>
              <a:rPr lang="it-IT" altLang="el-GR" b="1" i="1" dirty="0" err="1" smtClean="0">
                <a:solidFill>
                  <a:srgbClr val="4C82AD"/>
                </a:solidFill>
                <a:latin typeface="Roboto" pitchFamily="2" charset="0"/>
                <a:ea typeface="Roboto" pitchFamily="2" charset="0"/>
                <a:cs typeface="Roboto" pitchFamily="2" charset="0"/>
              </a:rPr>
              <a:t>p</a:t>
            </a:r>
            <a:r>
              <a:rPr lang="en-US" altLang="el-GR" b="1" i="1" dirty="0" err="1" smtClean="0">
                <a:solidFill>
                  <a:srgbClr val="4C82AD"/>
                </a:solidFill>
                <a:latin typeface="Roboto" pitchFamily="2" charset="0"/>
                <a:ea typeface="Roboto" pitchFamily="2" charset="0"/>
                <a:cs typeface="Roboto" pitchFamily="2" charset="0"/>
              </a:rPr>
              <a:t>ublic</a:t>
            </a:r>
            <a:r>
              <a:rPr lang="en-US" altLang="el-GR" b="1" i="1" dirty="0" smtClean="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decisions issued within last 5 years (full-text)</a:t>
            </a:r>
            <a:r>
              <a:rPr lang="en-US" altLang="el-GR" b="1" dirty="0">
                <a:solidFill>
                  <a:srgbClr val="4C82AD"/>
                </a:solidFill>
                <a:latin typeface="Roboto" pitchFamily="2" charset="0"/>
                <a:ea typeface="Roboto" pitchFamily="2" charset="0"/>
                <a:cs typeface="Roboto" pitchFamily="2" charset="0"/>
              </a:rPr>
              <a:t> </a:t>
            </a:r>
            <a:endParaRPr lang="en-US" altLang="el-GR" b="1" dirty="0" smtClean="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r>
              <a:rPr lang="en-US" altLang="el-GR" b="1" dirty="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  </a:t>
            </a:r>
            <a:r>
              <a:rPr lang="en-US" altLang="el-GR" b="1" i="1" dirty="0" smtClean="0">
                <a:solidFill>
                  <a:srgbClr val="4C82AD"/>
                </a:solidFill>
                <a:latin typeface="Roboto" pitchFamily="2" charset="0"/>
                <a:ea typeface="Roboto" pitchFamily="2" charset="0"/>
                <a:cs typeface="Roboto" pitchFamily="2" charset="0"/>
              </a:rPr>
              <a:t>private:  </a:t>
            </a:r>
            <a:r>
              <a:rPr lang="en-US" altLang="el-GR" b="1" dirty="0" smtClean="0">
                <a:solidFill>
                  <a:srgbClr val="4C82AD"/>
                </a:solidFill>
                <a:latin typeface="Roboto" pitchFamily="2" charset="0"/>
                <a:ea typeface="Roboto" pitchFamily="2" charset="0"/>
                <a:cs typeface="Roboto" pitchFamily="2" charset="0"/>
              </a:rPr>
              <a:t>access with credentials to </a:t>
            </a:r>
            <a:r>
              <a:rPr lang="en-US" altLang="el-GR" b="1" i="1" dirty="0" err="1" smtClean="0">
                <a:solidFill>
                  <a:srgbClr val="4C82AD"/>
                </a:solidFill>
                <a:latin typeface="Roboto" pitchFamily="2" charset="0"/>
                <a:ea typeface="Roboto" pitchFamily="2" charset="0"/>
                <a:cs typeface="Roboto" pitchFamily="2" charset="0"/>
              </a:rPr>
              <a:t>Italgiure</a:t>
            </a:r>
            <a:r>
              <a:rPr lang="en-US" altLang="el-GR" b="1" dirty="0" smtClean="0">
                <a:solidFill>
                  <a:srgbClr val="4C82AD"/>
                </a:solidFill>
                <a:latin typeface="Roboto" pitchFamily="2" charset="0"/>
                <a:ea typeface="Roboto" pitchFamily="2" charset="0"/>
                <a:cs typeface="Roboto" pitchFamily="2" charset="0"/>
              </a:rPr>
              <a:t> for full-text of older 	       decisions</a:t>
            </a:r>
            <a:endParaRPr lang="en-US" altLang="el-GR" b="1" i="1" dirty="0" smtClean="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dirty="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noProof="1">
              <a:solidFill>
                <a:srgbClr val="4C82AD"/>
              </a:solidFill>
              <a:latin typeface="Roboto" pitchFamily="2" charset="0"/>
              <a:ea typeface="Roboto" pitchFamily="2" charset="0"/>
              <a:cs typeface="Roboto" pitchFamily="2" charset="0"/>
            </a:endParaRPr>
          </a:p>
        </p:txBody>
      </p:sp>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21609859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7">
                                            <p:txEl>
                                              <p:pRg st="0" end="0"/>
                                            </p:txEl>
                                          </p:spTgt>
                                        </p:tgtEl>
                                        <p:attrNameLst>
                                          <p:attrName>style.visibility</p:attrName>
                                        </p:attrNameLst>
                                      </p:cBhvr>
                                      <p:to>
                                        <p:strVal val="visible"/>
                                      </p:to>
                                    </p:set>
                                    <p:animEffect transition="in" filter="fade">
                                      <p:cBhvr>
                                        <p:cTn id="17" dur="1000"/>
                                        <p:tgtEl>
                                          <p:spTgt spid="3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7">
                                            <p:txEl>
                                              <p:pRg st="2" end="2"/>
                                            </p:txEl>
                                          </p:spTgt>
                                        </p:tgtEl>
                                        <p:attrNameLst>
                                          <p:attrName>style.visibility</p:attrName>
                                        </p:attrNameLst>
                                      </p:cBhvr>
                                      <p:to>
                                        <p:strVal val="visible"/>
                                      </p:to>
                                    </p:set>
                                    <p:animEffect transition="in" filter="fade">
                                      <p:cBhvr>
                                        <p:cTn id="22" dur="1000"/>
                                        <p:tgtEl>
                                          <p:spTgt spid="30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7">
                                            <p:txEl>
                                              <p:pRg st="3" end="3"/>
                                            </p:txEl>
                                          </p:spTgt>
                                        </p:tgtEl>
                                        <p:attrNameLst>
                                          <p:attrName>style.visibility</p:attrName>
                                        </p:attrNameLst>
                                      </p:cBhvr>
                                      <p:to>
                                        <p:strVal val="visible"/>
                                      </p:to>
                                    </p:set>
                                    <p:animEffect transition="in" filter="fade">
                                      <p:cBhvr>
                                        <p:cTn id="27" dur="1000"/>
                                        <p:tgtEl>
                                          <p:spTgt spid="307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7">
                                            <p:txEl>
                                              <p:pRg st="5" end="5"/>
                                            </p:txEl>
                                          </p:spTgt>
                                        </p:tgtEl>
                                        <p:attrNameLst>
                                          <p:attrName>style.visibility</p:attrName>
                                        </p:attrNameLst>
                                      </p:cBhvr>
                                      <p:to>
                                        <p:strVal val="visible"/>
                                      </p:to>
                                    </p:set>
                                    <p:animEffect transition="in" filter="fade">
                                      <p:cBhvr>
                                        <p:cTn id="32" dur="1000"/>
                                        <p:tgtEl>
                                          <p:spTgt spid="3077">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7">
                                            <p:txEl>
                                              <p:pRg st="6" end="6"/>
                                            </p:txEl>
                                          </p:spTgt>
                                        </p:tgtEl>
                                        <p:attrNameLst>
                                          <p:attrName>style.visibility</p:attrName>
                                        </p:attrNameLst>
                                      </p:cBhvr>
                                      <p:to>
                                        <p:strVal val="visible"/>
                                      </p:to>
                                    </p:set>
                                    <p:animEffect transition="in" filter="fade">
                                      <p:cBhvr>
                                        <p:cTn id="35" dur="1000"/>
                                        <p:tgtEl>
                                          <p:spTgt spid="3077">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77">
                                            <p:txEl>
                                              <p:pRg st="7" end="7"/>
                                            </p:txEl>
                                          </p:spTgt>
                                        </p:tgtEl>
                                        <p:attrNameLst>
                                          <p:attrName>style.visibility</p:attrName>
                                        </p:attrNameLst>
                                      </p:cBhvr>
                                      <p:to>
                                        <p:strVal val="visible"/>
                                      </p:to>
                                    </p:set>
                                    <p:animEffect transition="in" filter="fade">
                                      <p:cBhvr>
                                        <p:cTn id="38" dur="1000"/>
                                        <p:tgtEl>
                                          <p:spTgt spid="307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77">
                                            <p:txEl>
                                              <p:pRg st="9" end="9"/>
                                            </p:txEl>
                                          </p:spTgt>
                                        </p:tgtEl>
                                        <p:attrNameLst>
                                          <p:attrName>style.visibility</p:attrName>
                                        </p:attrNameLst>
                                      </p:cBhvr>
                                      <p:to>
                                        <p:strVal val="visible"/>
                                      </p:to>
                                    </p:set>
                                    <p:animEffect transition="in" filter="fade">
                                      <p:cBhvr>
                                        <p:cTn id="43" dur="1000"/>
                                        <p:tgtEl>
                                          <p:spTgt spid="3077">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77">
                                            <p:txEl>
                                              <p:pRg st="10" end="10"/>
                                            </p:txEl>
                                          </p:spTgt>
                                        </p:tgtEl>
                                        <p:attrNameLst>
                                          <p:attrName>style.visibility</p:attrName>
                                        </p:attrNameLst>
                                      </p:cBhvr>
                                      <p:to>
                                        <p:strVal val="visible"/>
                                      </p:to>
                                    </p:set>
                                    <p:animEffect transition="in" filter="fade">
                                      <p:cBhvr>
                                        <p:cTn id="46" dur="1000"/>
                                        <p:tgtEl>
                                          <p:spTgt spid="307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307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pic>
        <p:nvPicPr>
          <p:cNvPr id="2" name="Immagine 1" descr="CAS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909" y="186595"/>
            <a:ext cx="6257636" cy="4770796"/>
          </a:xfrm>
          <a:prstGeom prst="rect">
            <a:avLst/>
          </a:prstGeom>
        </p:spPr>
      </p:pic>
      <p:pic>
        <p:nvPicPr>
          <p:cNvPr id="3" name="Immagine 2" descr="CASS-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450" y="186595"/>
            <a:ext cx="7284796" cy="4770796"/>
          </a:xfrm>
          <a:prstGeom prst="rect">
            <a:avLst/>
          </a:prstGeom>
        </p:spPr>
      </p:pic>
    </p:spTree>
    <p:extLst>
      <p:ext uri="{BB962C8B-B14F-4D97-AF65-F5344CB8AC3E}">
        <p14:creationId xmlns:p14="http://schemas.microsoft.com/office/powerpoint/2010/main" val="11682312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pic>
        <p:nvPicPr>
          <p:cNvPr id="6" name="Immagine 5" descr="CASS-2.png"/>
          <p:cNvPicPr>
            <a:picLocks noChangeAspect="1"/>
          </p:cNvPicPr>
          <p:nvPr/>
        </p:nvPicPr>
        <p:blipFill rotWithShape="1">
          <a:blip r:embed="rId3">
            <a:extLst>
              <a:ext uri="{28A0092B-C50C-407E-A947-70E740481C1C}">
                <a14:useLocalDpi xmlns:a14="http://schemas.microsoft.com/office/drawing/2010/main" val="0"/>
              </a:ext>
            </a:extLst>
          </a:blip>
          <a:srcRect l="-47" t="-906" r="9592" b="14790"/>
          <a:stretch/>
        </p:blipFill>
        <p:spPr>
          <a:xfrm>
            <a:off x="1691680" y="214295"/>
            <a:ext cx="7277197" cy="4721633"/>
          </a:xfrm>
          <a:prstGeom prst="rect">
            <a:avLst/>
          </a:prstGeom>
        </p:spPr>
      </p:pic>
    </p:spTree>
    <p:extLst>
      <p:ext uri="{BB962C8B-B14F-4D97-AF65-F5344CB8AC3E}">
        <p14:creationId xmlns:p14="http://schemas.microsoft.com/office/powerpoint/2010/main" val="14254448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latin typeface="Arial"/>
            </a:endParaRPr>
          </a:p>
        </p:txBody>
      </p:sp>
      <p:grpSp>
        <p:nvGrpSpPr>
          <p:cNvPr id="2" name="Group 25"/>
          <p:cNvGrpSpPr>
            <a:grpSpLocks/>
          </p:cNvGrpSpPr>
          <p:nvPr/>
        </p:nvGrpSpPr>
        <p:grpSpPr bwMode="auto">
          <a:xfrm>
            <a:off x="2120900" y="346075"/>
            <a:ext cx="5626100" cy="600075"/>
            <a:chOff x="3275" y="147"/>
            <a:chExt cx="2383" cy="503"/>
          </a:xfrm>
        </p:grpSpPr>
        <p:sp>
          <p:nvSpPr>
            <p:cNvPr id="3082" name="Titel 1"/>
            <p:cNvSpPr>
              <a:spLocks/>
            </p:cNvSpPr>
            <p:nvPr/>
          </p:nvSpPr>
          <p:spPr bwMode="auto">
            <a:xfrm>
              <a:off x="3275" y="147"/>
              <a:ext cx="2353" cy="316"/>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Corte dei conti   (CONT)</a:t>
              </a:r>
              <a:endParaRPr lang="en-US" altLang="el-GR" sz="2800" b="1" noProof="1">
                <a:solidFill>
                  <a:srgbClr val="4C82AD"/>
                </a:solidFill>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r>
                <a:rPr lang="it-IT" altLang="el-GR" sz="2800" noProof="1" smtClean="0">
                  <a:solidFill>
                    <a:srgbClr val="4C82AD"/>
                  </a:solidFill>
                  <a:latin typeface="Roboto" pitchFamily="2" charset="0"/>
                  <a:ea typeface="Roboto" pitchFamily="2" charset="0"/>
                  <a:cs typeface="Roboto" pitchFamily="2" charset="0"/>
                </a:rPr>
                <a:t>Court of auditors</a:t>
              </a:r>
              <a:endParaRPr lang="en-US" altLang="el-GR" sz="2800" noProof="1">
                <a:solidFill>
                  <a:srgbClr val="4C82AD"/>
                </a:solidFill>
                <a:latin typeface="Roboto" pitchFamily="2" charset="0"/>
                <a:ea typeface="Roboto" pitchFamily="2" charset="0"/>
                <a:cs typeface="Roboto" pitchFamily="2" charset="0"/>
              </a:endParaRPr>
            </a:p>
          </p:txBody>
        </p:sp>
      </p:grpSp>
      <p:sp>
        <p:nvSpPr>
          <p:cNvPr id="3077" name="Titel 1"/>
          <p:cNvSpPr>
            <a:spLocks/>
          </p:cNvSpPr>
          <p:nvPr/>
        </p:nvSpPr>
        <p:spPr bwMode="auto">
          <a:xfrm>
            <a:off x="1798066" y="1336756"/>
            <a:ext cx="7245350" cy="4480458"/>
          </a:xfrm>
          <a:prstGeom prst="rect">
            <a:avLst/>
          </a:prstGeom>
          <a:noFill/>
          <a:ln w="9525">
            <a:noFill/>
            <a:miter lim="800000"/>
            <a:headEnd/>
            <a:tailEnd/>
          </a:ln>
        </p:spPr>
        <p:txBody>
          <a:bodyPr wrap="square" lIns="0" tIns="0" rIns="0" bIns="0">
            <a:spAutoFit/>
          </a:bodyPr>
          <a:lstStyle/>
          <a:p>
            <a:pPr marL="285750" indent="-285750" algn="l">
              <a:lnSpc>
                <a:spcPct val="85000"/>
              </a:lnSpc>
              <a:buFont typeface="Arial"/>
              <a:buChar char="•"/>
            </a:pPr>
            <a:r>
              <a:rPr lang="it-IT" altLang="el-GR" b="1" dirty="0" err="1" smtClean="0">
                <a:solidFill>
                  <a:srgbClr val="4C82AD"/>
                </a:solidFill>
                <a:latin typeface="Roboto" pitchFamily="2" charset="0"/>
                <a:ea typeface="Roboto" pitchFamily="2" charset="0"/>
                <a:cs typeface="Roboto" pitchFamily="2" charset="0"/>
              </a:rPr>
              <a:t>Currently</a:t>
            </a:r>
            <a:r>
              <a:rPr lang="it-IT" altLang="el-GR" b="1" dirty="0" smtClean="0">
                <a:solidFill>
                  <a:srgbClr val="4C82AD"/>
                </a:solidFill>
                <a:latin typeface="Roboto" pitchFamily="2" charset="0"/>
                <a:ea typeface="Roboto" pitchFamily="2" charset="0"/>
                <a:cs typeface="Roboto" pitchFamily="2" charset="0"/>
              </a:rPr>
              <a:t> </a:t>
            </a:r>
            <a:r>
              <a:rPr lang="it-IT" altLang="el-GR" b="1" dirty="0" err="1" smtClean="0">
                <a:solidFill>
                  <a:srgbClr val="4C82AD"/>
                </a:solidFill>
                <a:latin typeface="Roboto" pitchFamily="2" charset="0"/>
                <a:ea typeface="Roboto" pitchFamily="2" charset="0"/>
                <a:cs typeface="Roboto" pitchFamily="2" charset="0"/>
              </a:rPr>
              <a:t>indexed</a:t>
            </a:r>
            <a:r>
              <a:rPr lang="it-IT" altLang="el-GR" b="1" dirty="0" smtClean="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on ECLI SE </a:t>
            </a:r>
            <a:r>
              <a:rPr lang="en-US" altLang="el-GR" b="1" u="sng" dirty="0" smtClean="0">
                <a:solidFill>
                  <a:srgbClr val="4C82AD"/>
                </a:solidFill>
                <a:latin typeface="Roboto" pitchFamily="2" charset="0"/>
                <a:ea typeface="Roboto" pitchFamily="2" charset="0"/>
                <a:cs typeface="Roboto" pitchFamily="2" charset="0"/>
              </a:rPr>
              <a:t>test</a:t>
            </a:r>
            <a:r>
              <a:rPr lang="en-US" altLang="el-GR" b="1" dirty="0" smtClean="0">
                <a:solidFill>
                  <a:srgbClr val="4C82AD"/>
                </a:solidFill>
                <a:latin typeface="Roboto" pitchFamily="2" charset="0"/>
                <a:ea typeface="Roboto" pitchFamily="2" charset="0"/>
                <a:cs typeface="Roboto" pitchFamily="2" charset="0"/>
              </a:rPr>
              <a:t> environment  (May 2017)</a:t>
            </a:r>
            <a:endParaRPr lang="en-US" altLang="el-GR" b="1" u="sng" dirty="0" smtClean="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endParaRPr lang="en-US" altLang="el-GR" b="1" dirty="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r>
              <a:rPr lang="it-IT" altLang="el-GR" b="1" dirty="0" err="1" smtClean="0">
                <a:solidFill>
                  <a:srgbClr val="4C82AD"/>
                </a:solidFill>
                <a:latin typeface="Roboto" pitchFamily="2" charset="0"/>
                <a:ea typeface="Roboto" pitchFamily="2" charset="0"/>
                <a:cs typeface="Roboto" pitchFamily="2" charset="0"/>
              </a:rPr>
              <a:t>Approx</a:t>
            </a:r>
            <a:r>
              <a:rPr lang="it-IT" altLang="el-GR" b="1" dirty="0" smtClean="0">
                <a:solidFill>
                  <a:srgbClr val="4C82AD"/>
                </a:solidFill>
                <a:latin typeface="Roboto" pitchFamily="2" charset="0"/>
                <a:ea typeface="Roboto" pitchFamily="2" charset="0"/>
                <a:cs typeface="Roboto" pitchFamily="2" charset="0"/>
              </a:rPr>
              <a:t>. 260.000 </a:t>
            </a:r>
            <a:r>
              <a:rPr lang="en-US" altLang="el-GR" b="1" dirty="0" smtClean="0">
                <a:solidFill>
                  <a:srgbClr val="4C82AD"/>
                </a:solidFill>
                <a:latin typeface="Roboto" pitchFamily="2" charset="0"/>
                <a:ea typeface="Roboto" pitchFamily="2" charset="0"/>
                <a:cs typeface="Roboto" pitchFamily="2" charset="0"/>
              </a:rPr>
              <a:t>decisions  / avg. growth rate per year approx. 15.000</a:t>
            </a:r>
            <a:br>
              <a:rPr lang="en-US" altLang="el-GR" b="1" dirty="0" smtClean="0">
                <a:solidFill>
                  <a:srgbClr val="4C82AD"/>
                </a:solidFill>
                <a:latin typeface="Roboto" pitchFamily="2" charset="0"/>
                <a:ea typeface="Roboto" pitchFamily="2" charset="0"/>
                <a:cs typeface="Roboto" pitchFamily="2" charset="0"/>
              </a:rPr>
            </a:br>
            <a:endParaRPr lang="en-US" altLang="el-GR" b="1" dirty="0" smtClean="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r>
              <a:rPr lang="en-US" altLang="el-GR" b="1" dirty="0">
                <a:solidFill>
                  <a:srgbClr val="4C82AD"/>
                </a:solidFill>
                <a:latin typeface="Roboto" pitchFamily="2" charset="0"/>
                <a:ea typeface="Roboto" pitchFamily="2" charset="0"/>
                <a:cs typeface="Roboto" pitchFamily="2" charset="0"/>
              </a:rPr>
              <a:t>C</a:t>
            </a:r>
            <a:r>
              <a:rPr lang="en-US" altLang="el-GR" b="1" dirty="0" smtClean="0">
                <a:solidFill>
                  <a:srgbClr val="4C82AD"/>
                </a:solidFill>
                <a:latin typeface="Roboto" pitchFamily="2" charset="0"/>
                <a:ea typeface="Roboto" pitchFamily="2" charset="0"/>
                <a:cs typeface="Roboto" pitchFamily="2" charset="0"/>
              </a:rPr>
              <a:t>omplete archive of decisions. </a:t>
            </a:r>
            <a:r>
              <a:rPr lang="it-IT" altLang="el-GR" b="1" dirty="0" smtClean="0">
                <a:solidFill>
                  <a:srgbClr val="4C82AD"/>
                </a:solidFill>
                <a:latin typeface="Roboto" pitchFamily="2" charset="0"/>
                <a:ea typeface="Roboto" pitchFamily="2" charset="0"/>
                <a:cs typeface="Roboto" pitchFamily="2" charset="0"/>
              </a:rPr>
              <a:t>A</a:t>
            </a:r>
            <a:r>
              <a:rPr lang="en-US" altLang="el-GR" b="1" dirty="0" err="1" smtClean="0">
                <a:solidFill>
                  <a:srgbClr val="4C82AD"/>
                </a:solidFill>
                <a:latin typeface="Roboto" pitchFamily="2" charset="0"/>
                <a:ea typeface="Roboto" pitchFamily="2" charset="0"/>
                <a:cs typeface="Roboto" pitchFamily="2" charset="0"/>
              </a:rPr>
              <a:t>lso</a:t>
            </a:r>
            <a:r>
              <a:rPr lang="en-US" altLang="el-GR" b="1" dirty="0" smtClean="0">
                <a:solidFill>
                  <a:srgbClr val="4C82AD"/>
                </a:solidFill>
                <a:latin typeface="Roboto" pitchFamily="2" charset="0"/>
                <a:ea typeface="Roboto" pitchFamily="2" charset="0"/>
                <a:cs typeface="Roboto" pitchFamily="2" charset="0"/>
              </a:rPr>
              <a:t> published on </a:t>
            </a:r>
            <a:r>
              <a:rPr lang="en-US" altLang="el-GR" b="1" i="1" dirty="0" err="1" smtClean="0">
                <a:solidFill>
                  <a:srgbClr val="4C82AD"/>
                </a:solidFill>
                <a:latin typeface="Roboto" pitchFamily="2" charset="0"/>
                <a:ea typeface="Roboto" pitchFamily="2" charset="0"/>
                <a:cs typeface="Roboto" pitchFamily="2" charset="0"/>
              </a:rPr>
              <a:t>corteconti.it</a:t>
            </a:r>
            <a:r>
              <a:rPr lang="en-US" altLang="el-GR" b="1" dirty="0" smtClean="0">
                <a:solidFill>
                  <a:srgbClr val="4C82AD"/>
                </a:solidFill>
                <a:latin typeface="Roboto" pitchFamily="2" charset="0"/>
                <a:ea typeface="Roboto" pitchFamily="2" charset="0"/>
                <a:cs typeface="Roboto" pitchFamily="2" charset="0"/>
              </a:rPr>
              <a:t> </a:t>
            </a:r>
            <a:endParaRPr lang="en-US" altLang="el-GR" b="1" i="1" dirty="0" smtClean="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endParaRPr lang="en-US" altLang="el-GR" b="1" dirty="0" smtClean="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r>
              <a:rPr lang="en-US" altLang="el-GR" b="1" dirty="0" smtClean="0">
                <a:solidFill>
                  <a:srgbClr val="4C82AD"/>
                </a:solidFill>
                <a:latin typeface="Roboto" pitchFamily="2" charset="0"/>
                <a:ea typeface="Roboto" pitchFamily="2" charset="0"/>
                <a:cs typeface="Roboto" pitchFamily="2" charset="0"/>
              </a:rPr>
              <a:t>Central (united/appeal) and regional jurisdictional sections </a:t>
            </a:r>
            <a:br>
              <a:rPr lang="en-US" altLang="el-GR" b="1" dirty="0" smtClean="0">
                <a:solidFill>
                  <a:srgbClr val="4C82AD"/>
                </a:solidFill>
                <a:latin typeface="Roboto" pitchFamily="2" charset="0"/>
                <a:ea typeface="Roboto" pitchFamily="2" charset="0"/>
                <a:cs typeface="Roboto" pitchFamily="2" charset="0"/>
              </a:rPr>
            </a:br>
            <a:endParaRPr lang="en-US" altLang="el-GR" b="1" dirty="0" smtClean="0">
              <a:solidFill>
                <a:srgbClr val="4C82AD"/>
              </a:solidFill>
              <a:latin typeface="Roboto" pitchFamily="2" charset="0"/>
              <a:ea typeface="Roboto" pitchFamily="2" charset="0"/>
              <a:cs typeface="Roboto" pitchFamily="2" charset="0"/>
            </a:endParaRPr>
          </a:p>
          <a:p>
            <a:pPr lvl="1" algn="l">
              <a:lnSpc>
                <a:spcPct val="85000"/>
              </a:lnSpc>
            </a:pPr>
            <a:r>
              <a:rPr lang="en-US" altLang="el-GR" b="1" dirty="0">
                <a:solidFill>
                  <a:srgbClr val="4C82AD"/>
                </a:solidFill>
                <a:latin typeface="Roboto" pitchFamily="2" charset="0"/>
                <a:ea typeface="Roboto" pitchFamily="2" charset="0"/>
                <a:cs typeface="Roboto" pitchFamily="2" charset="0"/>
              </a:rPr>
              <a:t> </a:t>
            </a:r>
            <a:r>
              <a:rPr lang="en-US" altLang="el-GR" b="1" dirty="0" smtClean="0">
                <a:solidFill>
                  <a:srgbClr val="4C82AD"/>
                </a:solidFill>
                <a:latin typeface="Roboto" pitchFamily="2" charset="0"/>
                <a:ea typeface="Roboto" pitchFamily="2" charset="0"/>
                <a:cs typeface="Roboto" pitchFamily="2" charset="0"/>
              </a:rPr>
              <a:t>		ECLI:IT:CONT:2014:</a:t>
            </a:r>
            <a:r>
              <a:rPr lang="en-US" altLang="el-GR" b="1" dirty="0">
                <a:solidFill>
                  <a:srgbClr val="4C82AD"/>
                </a:solidFill>
                <a:latin typeface="Roboto" pitchFamily="2" charset="0"/>
                <a:ea typeface="Roboto" pitchFamily="2" charset="0"/>
                <a:cs typeface="Roboto" pitchFamily="2" charset="0"/>
              </a:rPr>
              <a:t>5</a:t>
            </a:r>
            <a:r>
              <a:rPr lang="en-US" altLang="el-GR" b="1" dirty="0" smtClean="0">
                <a:solidFill>
                  <a:srgbClr val="4C82AD"/>
                </a:solidFill>
                <a:latin typeface="Roboto" pitchFamily="2" charset="0"/>
                <a:ea typeface="Roboto" pitchFamily="2" charset="0"/>
                <a:cs typeface="Roboto" pitchFamily="2" charset="0"/>
              </a:rPr>
              <a:t>SSRR</a:t>
            </a:r>
          </a:p>
          <a:p>
            <a:pPr lvl="1" algn="l">
              <a:lnSpc>
                <a:spcPct val="85000"/>
              </a:lnSpc>
            </a:pPr>
            <a:r>
              <a:rPr lang="en-US" altLang="el-GR" b="1" dirty="0">
                <a:solidFill>
                  <a:srgbClr val="4C82AD"/>
                </a:solidFill>
                <a:latin typeface="Roboto" pitchFamily="2" charset="0"/>
                <a:ea typeface="Roboto" pitchFamily="2" charset="0"/>
                <a:cs typeface="Roboto" pitchFamily="2" charset="0"/>
              </a:rPr>
              <a:t>		ECLI:IT:CONT:</a:t>
            </a:r>
            <a:r>
              <a:rPr lang="en-US" altLang="el-GR" b="1" dirty="0" smtClean="0">
                <a:solidFill>
                  <a:srgbClr val="4C82AD"/>
                </a:solidFill>
                <a:latin typeface="Roboto" pitchFamily="2" charset="0"/>
                <a:ea typeface="Roboto" pitchFamily="2" charset="0"/>
                <a:cs typeface="Roboto" pitchFamily="2" charset="0"/>
              </a:rPr>
              <a:t>2011:634APP2</a:t>
            </a:r>
            <a:endParaRPr lang="en-US" altLang="el-GR" b="1" dirty="0">
              <a:solidFill>
                <a:srgbClr val="4C82AD"/>
              </a:solidFill>
              <a:latin typeface="Roboto" pitchFamily="2" charset="0"/>
              <a:ea typeface="Roboto" pitchFamily="2" charset="0"/>
              <a:cs typeface="Roboto" pitchFamily="2" charset="0"/>
            </a:endParaRPr>
          </a:p>
          <a:p>
            <a:pPr lvl="1" algn="l">
              <a:lnSpc>
                <a:spcPct val="85000"/>
              </a:lnSpc>
            </a:pPr>
            <a:r>
              <a:rPr lang="en-US" altLang="el-GR" b="1" dirty="0">
                <a:solidFill>
                  <a:srgbClr val="4C82AD"/>
                </a:solidFill>
                <a:latin typeface="Roboto" pitchFamily="2" charset="0"/>
                <a:ea typeface="Roboto" pitchFamily="2" charset="0"/>
                <a:cs typeface="Roboto" pitchFamily="2" charset="0"/>
              </a:rPr>
              <a:t>		ECLI:IT:CONT:</a:t>
            </a:r>
            <a:r>
              <a:rPr lang="en-US" altLang="el-GR" b="1" dirty="0" smtClean="0">
                <a:solidFill>
                  <a:srgbClr val="4C82AD"/>
                </a:solidFill>
                <a:latin typeface="Roboto" pitchFamily="2" charset="0"/>
                <a:ea typeface="Roboto" pitchFamily="2" charset="0"/>
                <a:cs typeface="Roboto" pitchFamily="2" charset="0"/>
              </a:rPr>
              <a:t>2015:134SGPIE</a:t>
            </a:r>
          </a:p>
          <a:p>
            <a:pPr lvl="1" algn="l">
              <a:lnSpc>
                <a:spcPct val="85000"/>
              </a:lnSpc>
            </a:pPr>
            <a:r>
              <a:rPr lang="en-US" altLang="el-GR" b="1" dirty="0" smtClean="0">
                <a:solidFill>
                  <a:srgbClr val="4C82AD"/>
                </a:solidFill>
                <a:latin typeface="Roboto" pitchFamily="2" charset="0"/>
                <a:ea typeface="Roboto" pitchFamily="2" charset="0"/>
                <a:cs typeface="Roboto" pitchFamily="2" charset="0"/>
              </a:rPr>
              <a:t>		ECLI</a:t>
            </a:r>
            <a:r>
              <a:rPr lang="en-US" altLang="el-GR" b="1" dirty="0">
                <a:solidFill>
                  <a:srgbClr val="4C82AD"/>
                </a:solidFill>
                <a:latin typeface="Roboto" pitchFamily="2" charset="0"/>
                <a:ea typeface="Roboto" pitchFamily="2" charset="0"/>
                <a:cs typeface="Roboto" pitchFamily="2" charset="0"/>
              </a:rPr>
              <a:t>:IT</a:t>
            </a:r>
            <a:r>
              <a:rPr lang="en-US" altLang="el-GR" b="1" dirty="0" smtClean="0">
                <a:solidFill>
                  <a:srgbClr val="4C82AD"/>
                </a:solidFill>
                <a:latin typeface="Roboto" pitchFamily="2" charset="0"/>
                <a:ea typeface="Roboto" pitchFamily="2" charset="0"/>
                <a:cs typeface="Roboto" pitchFamily="2" charset="0"/>
              </a:rPr>
              <a:t>:CONT:2003:567SGVEN</a:t>
            </a:r>
          </a:p>
          <a:p>
            <a:pPr marL="742950" lvl="1" indent="-285750" algn="l">
              <a:lnSpc>
                <a:spcPct val="85000"/>
              </a:lnSpc>
              <a:buFont typeface="Arial"/>
              <a:buChar char="•"/>
            </a:pPr>
            <a:endParaRPr lang="en-US" altLang="el-GR" b="1" dirty="0" smtClean="0">
              <a:solidFill>
                <a:srgbClr val="4C82AD"/>
              </a:solidFill>
              <a:latin typeface="Roboto" pitchFamily="2" charset="0"/>
              <a:ea typeface="Roboto" pitchFamily="2" charset="0"/>
              <a:cs typeface="Roboto" pitchFamily="2" charset="0"/>
            </a:endParaRPr>
          </a:p>
          <a:p>
            <a:pPr marL="285750" indent="-285750" algn="l">
              <a:lnSpc>
                <a:spcPct val="85000"/>
              </a:lnSpc>
              <a:buFont typeface="Arial"/>
              <a:buChar char="•"/>
            </a:pPr>
            <a:r>
              <a:rPr lang="it-IT" altLang="el-GR" b="1" dirty="0" smtClean="0">
                <a:solidFill>
                  <a:srgbClr val="4C82AD"/>
                </a:solidFill>
                <a:latin typeface="Roboto" pitchFamily="2" charset="0"/>
                <a:ea typeface="Roboto" pitchFamily="2" charset="0"/>
                <a:cs typeface="Roboto" pitchFamily="2" charset="0"/>
              </a:rPr>
              <a:t>New </a:t>
            </a:r>
            <a:r>
              <a:rPr lang="it-IT" altLang="el-GR" b="1" dirty="0" err="1" smtClean="0">
                <a:solidFill>
                  <a:srgbClr val="4C82AD"/>
                </a:solidFill>
                <a:latin typeface="Roboto" pitchFamily="2" charset="0"/>
                <a:ea typeface="Roboto" pitchFamily="2" charset="0"/>
                <a:cs typeface="Roboto" pitchFamily="2" charset="0"/>
              </a:rPr>
              <a:t>ecli:subject</a:t>
            </a:r>
            <a:r>
              <a:rPr lang="it-IT" altLang="el-GR" b="1" dirty="0" smtClean="0">
                <a:solidFill>
                  <a:srgbClr val="4C82AD"/>
                </a:solidFill>
                <a:latin typeface="Roboto" pitchFamily="2" charset="0"/>
                <a:ea typeface="Roboto" pitchFamily="2" charset="0"/>
                <a:cs typeface="Roboto" pitchFamily="2" charset="0"/>
              </a:rPr>
              <a:t> “Public Accounting Law”</a:t>
            </a:r>
          </a:p>
          <a:p>
            <a:pPr algn="l">
              <a:lnSpc>
                <a:spcPct val="85000"/>
              </a:lnSpc>
            </a:pPr>
            <a:r>
              <a:rPr lang="en-US" altLang="el-GR" b="1" i="1" dirty="0" smtClean="0">
                <a:solidFill>
                  <a:srgbClr val="4C82AD"/>
                </a:solidFill>
                <a:latin typeface="Roboto" pitchFamily="2" charset="0"/>
                <a:ea typeface="Roboto" pitchFamily="2" charset="0"/>
                <a:cs typeface="Roboto" pitchFamily="2" charset="0"/>
              </a:rPr>
              <a:t/>
            </a:r>
            <a:br>
              <a:rPr lang="en-US" altLang="el-GR" b="1" i="1" dirty="0" smtClean="0">
                <a:solidFill>
                  <a:srgbClr val="4C82AD"/>
                </a:solidFill>
                <a:latin typeface="Roboto" pitchFamily="2" charset="0"/>
                <a:ea typeface="Roboto" pitchFamily="2" charset="0"/>
                <a:cs typeface="Roboto" pitchFamily="2" charset="0"/>
              </a:rPr>
            </a:br>
            <a:endParaRPr lang="en-US" altLang="el-GR" b="1" i="1" dirty="0" smtClean="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dirty="0">
              <a:solidFill>
                <a:srgbClr val="4C82AD"/>
              </a:solidFill>
              <a:latin typeface="Roboto" pitchFamily="2" charset="0"/>
              <a:ea typeface="Roboto" pitchFamily="2" charset="0"/>
              <a:cs typeface="Roboto" pitchFamily="2" charset="0"/>
            </a:endParaRPr>
          </a:p>
          <a:p>
            <a:pPr marL="457200" indent="-457200" algn="l">
              <a:lnSpc>
                <a:spcPct val="85000"/>
              </a:lnSpc>
              <a:buFontTx/>
              <a:buAutoNum type="arabicPeriod"/>
            </a:pPr>
            <a:endParaRPr lang="en-US" altLang="el-GR" b="1" noProof="1">
              <a:solidFill>
                <a:srgbClr val="4C82AD"/>
              </a:solidFill>
              <a:latin typeface="Roboto" pitchFamily="2" charset="0"/>
              <a:ea typeface="Roboto" pitchFamily="2" charset="0"/>
              <a:cs typeface="Roboto" pitchFamily="2" charset="0"/>
            </a:endParaRPr>
          </a:p>
        </p:txBody>
      </p:sp>
      <p:sp>
        <p:nvSpPr>
          <p:cNvPr id="9"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ECLI Conference</a:t>
            </a: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8</a:t>
            </a:r>
            <a:r>
              <a:rPr lang="en-US" altLang="el-GR" sz="1400" baseline="30000" noProof="1" smtClean="0">
                <a:solidFill>
                  <a:srgbClr val="006C87"/>
                </a:solidFill>
                <a:latin typeface="Roboto" pitchFamily="2" charset="0"/>
                <a:ea typeface="Roboto" pitchFamily="2" charset="0"/>
                <a:cs typeface="Roboto" pitchFamily="2" charset="0"/>
              </a:rPr>
              <a:t>th</a:t>
            </a:r>
            <a:r>
              <a:rPr lang="en-US" altLang="el-GR" sz="1400" noProof="1" smtClean="0">
                <a:solidFill>
                  <a:srgbClr val="006C87"/>
                </a:solidFill>
                <a:latin typeface="Roboto" pitchFamily="2" charset="0"/>
                <a:ea typeface="Roboto" pitchFamily="2" charset="0"/>
                <a:cs typeface="Roboto" pitchFamily="2" charset="0"/>
              </a:rPr>
              <a:t> June 2017</a:t>
            </a:r>
            <a:endParaRPr lang="en-US" altLang="el-GR" sz="1400" noProof="1">
              <a:solidFill>
                <a:srgbClr val="006C87"/>
              </a:solidFill>
              <a:latin typeface="Roboto" pitchFamily="2" charset="0"/>
              <a:ea typeface="Roboto" pitchFamily="2" charset="0"/>
              <a:cs typeface="Roboto" pitchFamily="2" charset="0"/>
            </a:endParaRPr>
          </a:p>
          <a:p>
            <a:pPr algn="l">
              <a:spcBef>
                <a:spcPct val="20000"/>
              </a:spcBef>
            </a:pPr>
            <a:r>
              <a:rPr lang="en-US" altLang="el-GR" sz="1400" noProof="1" smtClean="0">
                <a:solidFill>
                  <a:srgbClr val="006C87"/>
                </a:solidFill>
                <a:latin typeface="Roboto" pitchFamily="2" charset="0"/>
                <a:ea typeface="Roboto" pitchFamily="2" charset="0"/>
                <a:cs typeface="Roboto" pitchFamily="2" charset="0"/>
              </a:rPr>
              <a:t>Athens</a:t>
            </a:r>
            <a:endParaRPr lang="en-US" altLang="el-GR" sz="1400" noProof="1">
              <a:solidFill>
                <a:srgbClr val="006C87"/>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188611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7">
                                            <p:txEl>
                                              <p:pRg st="0" end="0"/>
                                            </p:txEl>
                                          </p:spTgt>
                                        </p:tgtEl>
                                        <p:attrNameLst>
                                          <p:attrName>style.visibility</p:attrName>
                                        </p:attrNameLst>
                                      </p:cBhvr>
                                      <p:to>
                                        <p:strVal val="visible"/>
                                      </p:to>
                                    </p:set>
                                    <p:animEffect transition="in" filter="fade">
                                      <p:cBhvr>
                                        <p:cTn id="17" dur="1000"/>
                                        <p:tgtEl>
                                          <p:spTgt spid="3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7">
                                            <p:txEl>
                                              <p:pRg st="2" end="2"/>
                                            </p:txEl>
                                          </p:spTgt>
                                        </p:tgtEl>
                                        <p:attrNameLst>
                                          <p:attrName>style.visibility</p:attrName>
                                        </p:attrNameLst>
                                      </p:cBhvr>
                                      <p:to>
                                        <p:strVal val="visible"/>
                                      </p:to>
                                    </p:set>
                                    <p:animEffect transition="in" filter="fade">
                                      <p:cBhvr>
                                        <p:cTn id="22" dur="1000"/>
                                        <p:tgtEl>
                                          <p:spTgt spid="30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7">
                                            <p:txEl>
                                              <p:pRg st="3" end="3"/>
                                            </p:txEl>
                                          </p:spTgt>
                                        </p:tgtEl>
                                        <p:attrNameLst>
                                          <p:attrName>style.visibility</p:attrName>
                                        </p:attrNameLst>
                                      </p:cBhvr>
                                      <p:to>
                                        <p:strVal val="visible"/>
                                      </p:to>
                                    </p:set>
                                    <p:animEffect transition="in" filter="fade">
                                      <p:cBhvr>
                                        <p:cTn id="27" dur="1000"/>
                                        <p:tgtEl>
                                          <p:spTgt spid="307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7">
                                            <p:txEl>
                                              <p:pRg st="5" end="5"/>
                                            </p:txEl>
                                          </p:spTgt>
                                        </p:tgtEl>
                                        <p:attrNameLst>
                                          <p:attrName>style.visibility</p:attrName>
                                        </p:attrNameLst>
                                      </p:cBhvr>
                                      <p:to>
                                        <p:strVal val="visible"/>
                                      </p:to>
                                    </p:set>
                                    <p:animEffect transition="in" filter="fade">
                                      <p:cBhvr>
                                        <p:cTn id="32" dur="1000"/>
                                        <p:tgtEl>
                                          <p:spTgt spid="3077">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7">
                                            <p:txEl>
                                              <p:pRg st="6" end="6"/>
                                            </p:txEl>
                                          </p:spTgt>
                                        </p:tgtEl>
                                        <p:attrNameLst>
                                          <p:attrName>style.visibility</p:attrName>
                                        </p:attrNameLst>
                                      </p:cBhvr>
                                      <p:to>
                                        <p:strVal val="visible"/>
                                      </p:to>
                                    </p:set>
                                    <p:animEffect transition="in" filter="fade">
                                      <p:cBhvr>
                                        <p:cTn id="35" dur="1000"/>
                                        <p:tgtEl>
                                          <p:spTgt spid="3077">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77">
                                            <p:txEl>
                                              <p:pRg st="7" end="7"/>
                                            </p:txEl>
                                          </p:spTgt>
                                        </p:tgtEl>
                                        <p:attrNameLst>
                                          <p:attrName>style.visibility</p:attrName>
                                        </p:attrNameLst>
                                      </p:cBhvr>
                                      <p:to>
                                        <p:strVal val="visible"/>
                                      </p:to>
                                    </p:set>
                                    <p:animEffect transition="in" filter="fade">
                                      <p:cBhvr>
                                        <p:cTn id="38" dur="1000"/>
                                        <p:tgtEl>
                                          <p:spTgt spid="3077">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77">
                                            <p:txEl>
                                              <p:pRg st="8" end="8"/>
                                            </p:txEl>
                                          </p:spTgt>
                                        </p:tgtEl>
                                        <p:attrNameLst>
                                          <p:attrName>style.visibility</p:attrName>
                                        </p:attrNameLst>
                                      </p:cBhvr>
                                      <p:to>
                                        <p:strVal val="visible"/>
                                      </p:to>
                                    </p:set>
                                    <p:animEffect transition="in" filter="fade">
                                      <p:cBhvr>
                                        <p:cTn id="41" dur="1000"/>
                                        <p:tgtEl>
                                          <p:spTgt spid="3077">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77">
                                            <p:txEl>
                                              <p:pRg st="9" end="9"/>
                                            </p:txEl>
                                          </p:spTgt>
                                        </p:tgtEl>
                                        <p:attrNameLst>
                                          <p:attrName>style.visibility</p:attrName>
                                        </p:attrNameLst>
                                      </p:cBhvr>
                                      <p:to>
                                        <p:strVal val="visible"/>
                                      </p:to>
                                    </p:set>
                                    <p:animEffect transition="in" filter="fade">
                                      <p:cBhvr>
                                        <p:cTn id="44" dur="1000"/>
                                        <p:tgtEl>
                                          <p:spTgt spid="307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77">
                                            <p:txEl>
                                              <p:pRg st="11" end="11"/>
                                            </p:txEl>
                                          </p:spTgt>
                                        </p:tgtEl>
                                        <p:attrNameLst>
                                          <p:attrName>style.visibility</p:attrName>
                                        </p:attrNameLst>
                                      </p:cBhvr>
                                      <p:to>
                                        <p:strVal val="visible"/>
                                      </p:to>
                                    </p:set>
                                    <p:animEffect transition="in" filter="fade">
                                      <p:cBhvr>
                                        <p:cTn id="49" dur="1000"/>
                                        <p:tgtEl>
                                          <p:spTgt spid="307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3077" grpId="0" build="p" bldLvl="4"/>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5591</TotalTime>
  <Words>728</Words>
  <Application>Microsoft Macintosh PowerPoint</Application>
  <PresentationFormat>Presentazione su schermo (16:9)</PresentationFormat>
  <Paragraphs>151</Paragraphs>
  <Slides>14</Slides>
  <Notes>14</Notes>
  <HiddenSlides>0</HiddenSlides>
  <MMClips>0</MMClips>
  <ScaleCrop>false</ScaleCrop>
  <HeadingPairs>
    <vt:vector size="4" baseType="variant">
      <vt:variant>
        <vt:lpstr>Tema</vt:lpstr>
      </vt:variant>
      <vt:variant>
        <vt:i4>6</vt:i4>
      </vt:variant>
      <vt:variant>
        <vt:lpstr>Titoli diapositive</vt:lpstr>
      </vt:variant>
      <vt:variant>
        <vt:i4>14</vt:i4>
      </vt:variant>
    </vt:vector>
  </HeadingPairs>
  <TitlesOfParts>
    <vt:vector size="20" baseType="lpstr">
      <vt:lpstr>Default Design</vt:lpstr>
      <vt:lpstr>Aangepast ontwerp</vt:lpstr>
      <vt:lpstr>1_Aangepast ontwerp</vt:lpstr>
      <vt:lpstr>2_Aangepast ontwerp</vt:lpstr>
      <vt:lpstr>3_Aangepast ontwerp</vt:lpstr>
      <vt:lpstr>1_Default Design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User</dc:creator>
  <cp:keywords/>
  <dc:description/>
  <cp:lastModifiedBy>ATomm</cp:lastModifiedBy>
  <cp:revision>377</cp:revision>
  <dcterms:created xsi:type="dcterms:W3CDTF">2012-01-19T22:34:00Z</dcterms:created>
  <dcterms:modified xsi:type="dcterms:W3CDTF">2017-06-08T09:03:55Z</dcterms:modified>
  <cp:category/>
</cp:coreProperties>
</file>